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65" r:id="rId3"/>
    <p:sldId id="262" r:id="rId4"/>
    <p:sldId id="258" r:id="rId5"/>
    <p:sldId id="266" r:id="rId6"/>
    <p:sldId id="267" r:id="rId7"/>
    <p:sldId id="276" r:id="rId8"/>
    <p:sldId id="277" r:id="rId9"/>
    <p:sldId id="290" r:id="rId10"/>
    <p:sldId id="275" r:id="rId11"/>
    <p:sldId id="288" r:id="rId12"/>
    <p:sldId id="289" r:id="rId13"/>
    <p:sldId id="291" r:id="rId14"/>
    <p:sldId id="269" r:id="rId15"/>
    <p:sldId id="292" r:id="rId16"/>
    <p:sldId id="272" r:id="rId17"/>
    <p:sldId id="279" r:id="rId18"/>
    <p:sldId id="282" r:id="rId19"/>
    <p:sldId id="257" r:id="rId20"/>
    <p:sldId id="261" r:id="rId21"/>
    <p:sldId id="293" r:id="rId22"/>
    <p:sldId id="2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339966"/>
    <a:srgbClr val="66FF66"/>
    <a:srgbClr val="99FF33"/>
    <a:srgbClr val="FFFF00"/>
    <a:srgbClr val="00B0F0"/>
    <a:srgbClr val="1019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22"/>
    <p:restoredTop sz="95238"/>
  </p:normalViewPr>
  <p:slideViewPr>
    <p:cSldViewPr snapToGrid="0" snapToObjects="1">
      <p:cViewPr varScale="1">
        <p:scale>
          <a:sx n="92" d="100"/>
          <a:sy n="92" d="100"/>
        </p:scale>
        <p:origin x="114"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aisere.AD\Dropbox\PC%20Documents\Projects\LTER\FCE%20IV\Working%20Group%20Materials\Abiotic%20Resources%20and%20Stressors\TP%20analysis%20through%2020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aisere.AD\Dropbox\PC%20Documents\Projects\LTER\FCE%20IV\Working%20Group%20Materials\Abiotic%20Resources%20and%20Stressors\TP%20analysis%20through%2020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aisere.AD\Dropbox\PC%20Documents\Projects\LTER\FCE%20IV\Working%20Group%20Materials\Abiotic%20Resources%20and%20Stressors\TP%20analysis%20through%2020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aisere.AD\Dropbox\PC%20Documents\Projects\LTER\FCE%20IV\Working%20Group%20Materials\Abiotic%20Resources%20and%20Stressors\TP%20analysis%20through%2020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aisere.AD\Dropbox\PC%20Documents\Projects\LTER\FCE%20IV\Working%20Group%20Materials\Abiotic%20Resources%20and%20Stressors\TP%20analysis%20through%2020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8118034515436"/>
          <c:y val="1.9858151592527705E-2"/>
          <c:w val="0.85032174699357999"/>
          <c:h val="0.87874782968151299"/>
        </c:manualLayout>
      </c:layout>
      <c:scatterChart>
        <c:scatterStyle val="lineMarker"/>
        <c:varyColors val="0"/>
        <c:ser>
          <c:idx val="0"/>
          <c:order val="0"/>
          <c:tx>
            <c:strRef>
              <c:f>'TP MEANS'!$E$1</c:f>
              <c:strCache>
                <c:ptCount val="1"/>
                <c:pt idx="0">
                  <c:v>SRS marsh</c:v>
                </c:pt>
              </c:strCache>
            </c:strRef>
          </c:tx>
          <c:spPr>
            <a:ln w="158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xVal>
            <c:numRef>
              <c:f>'TP MEANS'!$A$2:$A$229</c:f>
              <c:numCache>
                <c:formatCode>m/d/yyyy</c:formatCode>
                <c:ptCount val="228"/>
                <c:pt idx="0">
                  <c:v>37012</c:v>
                </c:pt>
                <c:pt idx="1">
                  <c:v>37043</c:v>
                </c:pt>
                <c:pt idx="2">
                  <c:v>37073</c:v>
                </c:pt>
                <c:pt idx="3">
                  <c:v>37104</c:v>
                </c:pt>
                <c:pt idx="4">
                  <c:v>37135</c:v>
                </c:pt>
                <c:pt idx="5">
                  <c:v>37165</c:v>
                </c:pt>
                <c:pt idx="6">
                  <c:v>37196</c:v>
                </c:pt>
                <c:pt idx="7">
                  <c:v>37226</c:v>
                </c:pt>
                <c:pt idx="8">
                  <c:v>37257</c:v>
                </c:pt>
                <c:pt idx="9">
                  <c:v>37288</c:v>
                </c:pt>
                <c:pt idx="10">
                  <c:v>37316</c:v>
                </c:pt>
                <c:pt idx="11">
                  <c:v>37347</c:v>
                </c:pt>
                <c:pt idx="12">
                  <c:v>37377</c:v>
                </c:pt>
                <c:pt idx="13">
                  <c:v>37408</c:v>
                </c:pt>
                <c:pt idx="14">
                  <c:v>37438</c:v>
                </c:pt>
                <c:pt idx="15">
                  <c:v>37469</c:v>
                </c:pt>
                <c:pt idx="16">
                  <c:v>37500</c:v>
                </c:pt>
                <c:pt idx="17">
                  <c:v>37530</c:v>
                </c:pt>
                <c:pt idx="18">
                  <c:v>37561</c:v>
                </c:pt>
                <c:pt idx="19">
                  <c:v>37591</c:v>
                </c:pt>
                <c:pt idx="20">
                  <c:v>37622</c:v>
                </c:pt>
                <c:pt idx="21">
                  <c:v>37653</c:v>
                </c:pt>
                <c:pt idx="22">
                  <c:v>37681</c:v>
                </c:pt>
                <c:pt idx="23">
                  <c:v>37712</c:v>
                </c:pt>
                <c:pt idx="24">
                  <c:v>37742</c:v>
                </c:pt>
                <c:pt idx="25">
                  <c:v>37773</c:v>
                </c:pt>
                <c:pt idx="26">
                  <c:v>37803</c:v>
                </c:pt>
                <c:pt idx="27">
                  <c:v>37834</c:v>
                </c:pt>
                <c:pt idx="28">
                  <c:v>37865</c:v>
                </c:pt>
                <c:pt idx="29">
                  <c:v>37895</c:v>
                </c:pt>
                <c:pt idx="30">
                  <c:v>37926</c:v>
                </c:pt>
                <c:pt idx="31">
                  <c:v>37956</c:v>
                </c:pt>
                <c:pt idx="32">
                  <c:v>37987</c:v>
                </c:pt>
                <c:pt idx="33">
                  <c:v>38018</c:v>
                </c:pt>
                <c:pt idx="34">
                  <c:v>38047</c:v>
                </c:pt>
                <c:pt idx="35">
                  <c:v>38078</c:v>
                </c:pt>
                <c:pt idx="36">
                  <c:v>38108</c:v>
                </c:pt>
                <c:pt idx="37">
                  <c:v>38139</c:v>
                </c:pt>
                <c:pt idx="38">
                  <c:v>38169</c:v>
                </c:pt>
                <c:pt idx="39">
                  <c:v>38200</c:v>
                </c:pt>
                <c:pt idx="40">
                  <c:v>38231</c:v>
                </c:pt>
                <c:pt idx="41">
                  <c:v>38261</c:v>
                </c:pt>
                <c:pt idx="42">
                  <c:v>38292</c:v>
                </c:pt>
                <c:pt idx="43">
                  <c:v>38322</c:v>
                </c:pt>
                <c:pt idx="44">
                  <c:v>38353</c:v>
                </c:pt>
                <c:pt idx="45">
                  <c:v>38384</c:v>
                </c:pt>
                <c:pt idx="46">
                  <c:v>38412</c:v>
                </c:pt>
                <c:pt idx="47">
                  <c:v>38443</c:v>
                </c:pt>
                <c:pt idx="48">
                  <c:v>38473</c:v>
                </c:pt>
                <c:pt idx="49">
                  <c:v>38504</c:v>
                </c:pt>
                <c:pt idx="50">
                  <c:v>38534</c:v>
                </c:pt>
                <c:pt idx="51">
                  <c:v>38565</c:v>
                </c:pt>
                <c:pt idx="52">
                  <c:v>38596</c:v>
                </c:pt>
                <c:pt idx="53">
                  <c:v>38626</c:v>
                </c:pt>
                <c:pt idx="54">
                  <c:v>38657</c:v>
                </c:pt>
                <c:pt idx="55">
                  <c:v>38687</c:v>
                </c:pt>
                <c:pt idx="56">
                  <c:v>38718</c:v>
                </c:pt>
                <c:pt idx="57">
                  <c:v>38749</c:v>
                </c:pt>
                <c:pt idx="58">
                  <c:v>38777</c:v>
                </c:pt>
                <c:pt idx="59">
                  <c:v>38808</c:v>
                </c:pt>
                <c:pt idx="60">
                  <c:v>38838</c:v>
                </c:pt>
                <c:pt idx="61">
                  <c:v>38869</c:v>
                </c:pt>
                <c:pt idx="62">
                  <c:v>38899</c:v>
                </c:pt>
                <c:pt idx="63">
                  <c:v>38930</c:v>
                </c:pt>
                <c:pt idx="64">
                  <c:v>38961</c:v>
                </c:pt>
                <c:pt idx="65">
                  <c:v>38991</c:v>
                </c:pt>
                <c:pt idx="66">
                  <c:v>39022</c:v>
                </c:pt>
                <c:pt idx="67">
                  <c:v>39052</c:v>
                </c:pt>
                <c:pt idx="68">
                  <c:v>39083</c:v>
                </c:pt>
                <c:pt idx="69">
                  <c:v>39114</c:v>
                </c:pt>
                <c:pt idx="70">
                  <c:v>39142</c:v>
                </c:pt>
                <c:pt idx="71">
                  <c:v>39173</c:v>
                </c:pt>
                <c:pt idx="72">
                  <c:v>39203</c:v>
                </c:pt>
                <c:pt idx="73">
                  <c:v>39234</c:v>
                </c:pt>
                <c:pt idx="74">
                  <c:v>39264</c:v>
                </c:pt>
                <c:pt idx="75">
                  <c:v>39295</c:v>
                </c:pt>
                <c:pt idx="76">
                  <c:v>39326</c:v>
                </c:pt>
                <c:pt idx="77">
                  <c:v>39356</c:v>
                </c:pt>
                <c:pt idx="78">
                  <c:v>39387</c:v>
                </c:pt>
                <c:pt idx="79">
                  <c:v>39417</c:v>
                </c:pt>
                <c:pt idx="80">
                  <c:v>39448</c:v>
                </c:pt>
                <c:pt idx="81">
                  <c:v>39479</c:v>
                </c:pt>
                <c:pt idx="82">
                  <c:v>39508</c:v>
                </c:pt>
                <c:pt idx="83">
                  <c:v>39539</c:v>
                </c:pt>
                <c:pt idx="84">
                  <c:v>39569</c:v>
                </c:pt>
                <c:pt idx="85">
                  <c:v>39600</c:v>
                </c:pt>
                <c:pt idx="86">
                  <c:v>39630</c:v>
                </c:pt>
                <c:pt idx="87">
                  <c:v>39661</c:v>
                </c:pt>
                <c:pt idx="88">
                  <c:v>39692</c:v>
                </c:pt>
                <c:pt idx="89">
                  <c:v>39722</c:v>
                </c:pt>
                <c:pt idx="90">
                  <c:v>39753</c:v>
                </c:pt>
                <c:pt idx="91">
                  <c:v>39783</c:v>
                </c:pt>
                <c:pt idx="92">
                  <c:v>39814</c:v>
                </c:pt>
                <c:pt idx="93">
                  <c:v>39845</c:v>
                </c:pt>
                <c:pt idx="94">
                  <c:v>39873</c:v>
                </c:pt>
                <c:pt idx="95">
                  <c:v>39904</c:v>
                </c:pt>
                <c:pt idx="96">
                  <c:v>39934</c:v>
                </c:pt>
                <c:pt idx="97">
                  <c:v>39965</c:v>
                </c:pt>
                <c:pt idx="98">
                  <c:v>39995</c:v>
                </c:pt>
                <c:pt idx="99">
                  <c:v>40026</c:v>
                </c:pt>
                <c:pt idx="100">
                  <c:v>40057</c:v>
                </c:pt>
                <c:pt idx="101">
                  <c:v>40087</c:v>
                </c:pt>
                <c:pt idx="102">
                  <c:v>40118</c:v>
                </c:pt>
                <c:pt idx="103">
                  <c:v>40148</c:v>
                </c:pt>
                <c:pt idx="104">
                  <c:v>40179</c:v>
                </c:pt>
                <c:pt idx="105">
                  <c:v>40210</c:v>
                </c:pt>
                <c:pt idx="106">
                  <c:v>40238</c:v>
                </c:pt>
                <c:pt idx="107">
                  <c:v>40269</c:v>
                </c:pt>
                <c:pt idx="108">
                  <c:v>40299</c:v>
                </c:pt>
                <c:pt idx="109">
                  <c:v>40330</c:v>
                </c:pt>
                <c:pt idx="110">
                  <c:v>40360</c:v>
                </c:pt>
                <c:pt idx="111">
                  <c:v>40391</c:v>
                </c:pt>
                <c:pt idx="112">
                  <c:v>40422</c:v>
                </c:pt>
                <c:pt idx="113">
                  <c:v>40452</c:v>
                </c:pt>
                <c:pt idx="114">
                  <c:v>40483</c:v>
                </c:pt>
                <c:pt idx="115">
                  <c:v>40513</c:v>
                </c:pt>
                <c:pt idx="116">
                  <c:v>40544</c:v>
                </c:pt>
                <c:pt idx="117">
                  <c:v>40575</c:v>
                </c:pt>
                <c:pt idx="118">
                  <c:v>40603</c:v>
                </c:pt>
                <c:pt idx="119">
                  <c:v>40634</c:v>
                </c:pt>
                <c:pt idx="120">
                  <c:v>40664</c:v>
                </c:pt>
                <c:pt idx="121">
                  <c:v>40695</c:v>
                </c:pt>
                <c:pt idx="122">
                  <c:v>40725</c:v>
                </c:pt>
                <c:pt idx="123">
                  <c:v>40756</c:v>
                </c:pt>
                <c:pt idx="124">
                  <c:v>40787</c:v>
                </c:pt>
                <c:pt idx="125">
                  <c:v>40817</c:v>
                </c:pt>
                <c:pt idx="126">
                  <c:v>40848</c:v>
                </c:pt>
                <c:pt idx="127">
                  <c:v>40878</c:v>
                </c:pt>
                <c:pt idx="128">
                  <c:v>40909</c:v>
                </c:pt>
                <c:pt idx="129">
                  <c:v>40940</c:v>
                </c:pt>
                <c:pt idx="130">
                  <c:v>40969</c:v>
                </c:pt>
                <c:pt idx="131">
                  <c:v>41000</c:v>
                </c:pt>
                <c:pt idx="132">
                  <c:v>41030</c:v>
                </c:pt>
                <c:pt idx="133">
                  <c:v>41061</c:v>
                </c:pt>
                <c:pt idx="134">
                  <c:v>41091</c:v>
                </c:pt>
                <c:pt idx="135">
                  <c:v>41122</c:v>
                </c:pt>
                <c:pt idx="136">
                  <c:v>41153</c:v>
                </c:pt>
                <c:pt idx="137">
                  <c:v>41183</c:v>
                </c:pt>
                <c:pt idx="138">
                  <c:v>41214</c:v>
                </c:pt>
                <c:pt idx="139">
                  <c:v>41244</c:v>
                </c:pt>
                <c:pt idx="140">
                  <c:v>41275</c:v>
                </c:pt>
                <c:pt idx="141">
                  <c:v>41306</c:v>
                </c:pt>
                <c:pt idx="142">
                  <c:v>41334</c:v>
                </c:pt>
                <c:pt idx="143">
                  <c:v>41365</c:v>
                </c:pt>
                <c:pt idx="144">
                  <c:v>41395</c:v>
                </c:pt>
                <c:pt idx="145">
                  <c:v>41426</c:v>
                </c:pt>
                <c:pt idx="146">
                  <c:v>41456</c:v>
                </c:pt>
                <c:pt idx="147">
                  <c:v>41487</c:v>
                </c:pt>
                <c:pt idx="148">
                  <c:v>41518</c:v>
                </c:pt>
                <c:pt idx="149">
                  <c:v>41548</c:v>
                </c:pt>
                <c:pt idx="150">
                  <c:v>41579</c:v>
                </c:pt>
                <c:pt idx="151">
                  <c:v>41609</c:v>
                </c:pt>
                <c:pt idx="152">
                  <c:v>41640</c:v>
                </c:pt>
                <c:pt idx="153">
                  <c:v>41671</c:v>
                </c:pt>
                <c:pt idx="154">
                  <c:v>41699</c:v>
                </c:pt>
                <c:pt idx="155">
                  <c:v>41730</c:v>
                </c:pt>
                <c:pt idx="156">
                  <c:v>41760</c:v>
                </c:pt>
                <c:pt idx="157">
                  <c:v>41791</c:v>
                </c:pt>
                <c:pt idx="158">
                  <c:v>41821</c:v>
                </c:pt>
                <c:pt idx="159">
                  <c:v>41852</c:v>
                </c:pt>
                <c:pt idx="160">
                  <c:v>41883</c:v>
                </c:pt>
                <c:pt idx="161">
                  <c:v>41913</c:v>
                </c:pt>
                <c:pt idx="162">
                  <c:v>41944</c:v>
                </c:pt>
                <c:pt idx="163">
                  <c:v>41974</c:v>
                </c:pt>
                <c:pt idx="164">
                  <c:v>42005</c:v>
                </c:pt>
                <c:pt idx="165">
                  <c:v>42036</c:v>
                </c:pt>
                <c:pt idx="166">
                  <c:v>42064</c:v>
                </c:pt>
                <c:pt idx="167">
                  <c:v>42095</c:v>
                </c:pt>
                <c:pt idx="168">
                  <c:v>42125</c:v>
                </c:pt>
                <c:pt idx="169">
                  <c:v>42156</c:v>
                </c:pt>
                <c:pt idx="170">
                  <c:v>42186</c:v>
                </c:pt>
                <c:pt idx="171">
                  <c:v>42217</c:v>
                </c:pt>
                <c:pt idx="172">
                  <c:v>42248</c:v>
                </c:pt>
                <c:pt idx="173">
                  <c:v>42278</c:v>
                </c:pt>
                <c:pt idx="174">
                  <c:v>42309</c:v>
                </c:pt>
                <c:pt idx="175">
                  <c:v>42339</c:v>
                </c:pt>
                <c:pt idx="176">
                  <c:v>42370</c:v>
                </c:pt>
                <c:pt idx="177">
                  <c:v>42401</c:v>
                </c:pt>
                <c:pt idx="178">
                  <c:v>42430</c:v>
                </c:pt>
                <c:pt idx="179">
                  <c:v>42461</c:v>
                </c:pt>
                <c:pt idx="180">
                  <c:v>42491</c:v>
                </c:pt>
                <c:pt idx="181">
                  <c:v>42522</c:v>
                </c:pt>
                <c:pt idx="182">
                  <c:v>42552</c:v>
                </c:pt>
                <c:pt idx="183">
                  <c:v>42583</c:v>
                </c:pt>
                <c:pt idx="184">
                  <c:v>42614</c:v>
                </c:pt>
                <c:pt idx="185">
                  <c:v>42644</c:v>
                </c:pt>
                <c:pt idx="186">
                  <c:v>42675</c:v>
                </c:pt>
                <c:pt idx="187">
                  <c:v>42705</c:v>
                </c:pt>
                <c:pt idx="188">
                  <c:v>42736</c:v>
                </c:pt>
                <c:pt idx="189">
                  <c:v>42767</c:v>
                </c:pt>
                <c:pt idx="190">
                  <c:v>42795</c:v>
                </c:pt>
                <c:pt idx="191">
                  <c:v>42826</c:v>
                </c:pt>
                <c:pt idx="192">
                  <c:v>42856</c:v>
                </c:pt>
                <c:pt idx="193">
                  <c:v>42887</c:v>
                </c:pt>
                <c:pt idx="194">
                  <c:v>42917</c:v>
                </c:pt>
                <c:pt idx="195">
                  <c:v>42948</c:v>
                </c:pt>
                <c:pt idx="196">
                  <c:v>42979</c:v>
                </c:pt>
                <c:pt idx="197">
                  <c:v>43009</c:v>
                </c:pt>
                <c:pt idx="198">
                  <c:v>43040</c:v>
                </c:pt>
                <c:pt idx="199">
                  <c:v>43070</c:v>
                </c:pt>
                <c:pt idx="200">
                  <c:v>43101</c:v>
                </c:pt>
                <c:pt idx="201">
                  <c:v>43132</c:v>
                </c:pt>
                <c:pt idx="202">
                  <c:v>43160</c:v>
                </c:pt>
                <c:pt idx="203">
                  <c:v>43191</c:v>
                </c:pt>
                <c:pt idx="204">
                  <c:v>43221</c:v>
                </c:pt>
                <c:pt idx="205">
                  <c:v>43252</c:v>
                </c:pt>
                <c:pt idx="206">
                  <c:v>43282</c:v>
                </c:pt>
                <c:pt idx="207">
                  <c:v>43313</c:v>
                </c:pt>
                <c:pt idx="208">
                  <c:v>43344</c:v>
                </c:pt>
                <c:pt idx="209">
                  <c:v>43374</c:v>
                </c:pt>
                <c:pt idx="210">
                  <c:v>43405</c:v>
                </c:pt>
                <c:pt idx="211">
                  <c:v>43435</c:v>
                </c:pt>
                <c:pt idx="212">
                  <c:v>43466</c:v>
                </c:pt>
                <c:pt idx="213">
                  <c:v>43497</c:v>
                </c:pt>
                <c:pt idx="214">
                  <c:v>43525</c:v>
                </c:pt>
                <c:pt idx="215">
                  <c:v>43556</c:v>
                </c:pt>
                <c:pt idx="216">
                  <c:v>43586</c:v>
                </c:pt>
                <c:pt idx="217">
                  <c:v>43617</c:v>
                </c:pt>
                <c:pt idx="218">
                  <c:v>43647</c:v>
                </c:pt>
                <c:pt idx="219">
                  <c:v>43678</c:v>
                </c:pt>
                <c:pt idx="220">
                  <c:v>43709</c:v>
                </c:pt>
                <c:pt idx="221">
                  <c:v>43739</c:v>
                </c:pt>
                <c:pt idx="222">
                  <c:v>43770</c:v>
                </c:pt>
                <c:pt idx="223">
                  <c:v>43800</c:v>
                </c:pt>
                <c:pt idx="224">
                  <c:v>43831</c:v>
                </c:pt>
                <c:pt idx="225">
                  <c:v>43862</c:v>
                </c:pt>
                <c:pt idx="226">
                  <c:v>43891</c:v>
                </c:pt>
                <c:pt idx="227">
                  <c:v>43922</c:v>
                </c:pt>
              </c:numCache>
            </c:numRef>
          </c:xVal>
          <c:yVal>
            <c:numRef>
              <c:f>'TP MEANS'!$E$2:$E$229</c:f>
              <c:numCache>
                <c:formatCode>General</c:formatCode>
                <c:ptCount val="228"/>
                <c:pt idx="0">
                  <c:v>1.1066666666666667</c:v>
                </c:pt>
                <c:pt idx="1">
                  <c:v>0.98333333333333339</c:v>
                </c:pt>
                <c:pt idx="2">
                  <c:v>0.31666666666666665</c:v>
                </c:pt>
                <c:pt idx="3">
                  <c:v>0.24833333333333338</c:v>
                </c:pt>
                <c:pt idx="4">
                  <c:v>0.18000000000000002</c:v>
                </c:pt>
                <c:pt idx="5">
                  <c:v>0.12333333333333334</c:v>
                </c:pt>
                <c:pt idx="6">
                  <c:v>0.60333333333333339</c:v>
                </c:pt>
                <c:pt idx="7">
                  <c:v>0.24666666666666667</c:v>
                </c:pt>
                <c:pt idx="8">
                  <c:v>0.21999999999999997</c:v>
                </c:pt>
                <c:pt idx="9">
                  <c:v>0.3833333333333333</c:v>
                </c:pt>
                <c:pt idx="10">
                  <c:v>0.57333333333333336</c:v>
                </c:pt>
                <c:pt idx="11">
                  <c:v>0.27999999999999997</c:v>
                </c:pt>
                <c:pt idx="12">
                  <c:v>1.1866666666666665</c:v>
                </c:pt>
                <c:pt idx="13">
                  <c:v>0.3666666666666667</c:v>
                </c:pt>
                <c:pt idx="14">
                  <c:v>0.36000000000000004</c:v>
                </c:pt>
                <c:pt idx="15">
                  <c:v>0.11333333333333333</c:v>
                </c:pt>
                <c:pt idx="16">
                  <c:v>0.11</c:v>
                </c:pt>
                <c:pt idx="17">
                  <c:v>8.1666666666666665E-2</c:v>
                </c:pt>
                <c:pt idx="18">
                  <c:v>9.6666666666666665E-2</c:v>
                </c:pt>
                <c:pt idx="19">
                  <c:v>0.37666666666666671</c:v>
                </c:pt>
                <c:pt idx="20">
                  <c:v>0.29666666666666663</c:v>
                </c:pt>
                <c:pt idx="21">
                  <c:v>0.39666666666666667</c:v>
                </c:pt>
                <c:pt idx="22">
                  <c:v>0.29333333333333339</c:v>
                </c:pt>
                <c:pt idx="23">
                  <c:v>0.54999999999999993</c:v>
                </c:pt>
                <c:pt idx="24">
                  <c:v>0.26333333333333336</c:v>
                </c:pt>
                <c:pt idx="25">
                  <c:v>0.18333333333333335</c:v>
                </c:pt>
                <c:pt idx="26">
                  <c:v>0.17833333333333334</c:v>
                </c:pt>
                <c:pt idx="27">
                  <c:v>0.12666666666666668</c:v>
                </c:pt>
                <c:pt idx="28">
                  <c:v>0.13333333333333333</c:v>
                </c:pt>
                <c:pt idx="29">
                  <c:v>0.10333333333333333</c:v>
                </c:pt>
                <c:pt idx="30">
                  <c:v>0.17666666666666667</c:v>
                </c:pt>
                <c:pt idx="31">
                  <c:v>7.3333333333333348E-2</c:v>
                </c:pt>
                <c:pt idx="32">
                  <c:v>0.15666666666666665</c:v>
                </c:pt>
                <c:pt idx="33">
                  <c:v>0.19666666666666666</c:v>
                </c:pt>
                <c:pt idx="34">
                  <c:v>0.17333333333333334</c:v>
                </c:pt>
                <c:pt idx="35">
                  <c:v>0.39999999999999997</c:v>
                </c:pt>
                <c:pt idx="36">
                  <c:v>0.44500000000000001</c:v>
                </c:pt>
                <c:pt idx="37">
                  <c:v>0.46333333333333337</c:v>
                </c:pt>
                <c:pt idx="38">
                  <c:v>0.33666666666666667</c:v>
                </c:pt>
                <c:pt idx="39">
                  <c:v>0.27833333333333332</c:v>
                </c:pt>
                <c:pt idx="40">
                  <c:v>0.15666666666666665</c:v>
                </c:pt>
                <c:pt idx="41">
                  <c:v>0.11666666666666665</c:v>
                </c:pt>
                <c:pt idx="42">
                  <c:v>0.10333333333333335</c:v>
                </c:pt>
                <c:pt idx="43">
                  <c:v>0.125</c:v>
                </c:pt>
                <c:pt idx="44">
                  <c:v>0.115</c:v>
                </c:pt>
                <c:pt idx="45">
                  <c:v>0.17333333333333334</c:v>
                </c:pt>
                <c:pt idx="46">
                  <c:v>0.33500000000000002</c:v>
                </c:pt>
                <c:pt idx="47">
                  <c:v>0.42</c:v>
                </c:pt>
                <c:pt idx="48">
                  <c:v>0.56916666666666671</c:v>
                </c:pt>
                <c:pt idx="49">
                  <c:v>0.36333333333333334</c:v>
                </c:pt>
                <c:pt idx="50">
                  <c:v>0.23</c:v>
                </c:pt>
                <c:pt idx="51">
                  <c:v>0.1466666666666667</c:v>
                </c:pt>
                <c:pt idx="52">
                  <c:v>0.16166666666666665</c:v>
                </c:pt>
                <c:pt idx="53">
                  <c:v>0.28999999999999998</c:v>
                </c:pt>
                <c:pt idx="54">
                  <c:v>0.15</c:v>
                </c:pt>
                <c:pt idx="55">
                  <c:v>0.65</c:v>
                </c:pt>
                <c:pt idx="56">
                  <c:v>0.21666666666666667</c:v>
                </c:pt>
                <c:pt idx="57">
                  <c:v>0.64666666666666661</c:v>
                </c:pt>
                <c:pt idx="58">
                  <c:v>0.43333333333333335</c:v>
                </c:pt>
                <c:pt idx="59">
                  <c:v>0.5</c:v>
                </c:pt>
                <c:pt idx="60">
                  <c:v>1.2866666666666666</c:v>
                </c:pt>
                <c:pt idx="61">
                  <c:v>0.77</c:v>
                </c:pt>
                <c:pt idx="62">
                  <c:v>0.37333333333333335</c:v>
                </c:pt>
                <c:pt idx="63">
                  <c:v>0.25166666666666665</c:v>
                </c:pt>
                <c:pt idx="64">
                  <c:v>0.17333333333333334</c:v>
                </c:pt>
                <c:pt idx="65">
                  <c:v>0.15666666666666665</c:v>
                </c:pt>
                <c:pt idx="66">
                  <c:v>0.31666666666666665</c:v>
                </c:pt>
                <c:pt idx="67">
                  <c:v>0.32</c:v>
                </c:pt>
                <c:pt idx="68">
                  <c:v>0.33</c:v>
                </c:pt>
                <c:pt idx="69">
                  <c:v>0.19000000000000003</c:v>
                </c:pt>
                <c:pt idx="70">
                  <c:v>0.48</c:v>
                </c:pt>
                <c:pt idx="71">
                  <c:v>0.81333333333333313</c:v>
                </c:pt>
                <c:pt idx="72">
                  <c:v>0.3</c:v>
                </c:pt>
                <c:pt idx="73">
                  <c:v>1.01</c:v>
                </c:pt>
                <c:pt idx="74">
                  <c:v>0.15</c:v>
                </c:pt>
                <c:pt idx="75">
                  <c:v>0.18666666666666668</c:v>
                </c:pt>
                <c:pt idx="76">
                  <c:v>0.14000000000000001</c:v>
                </c:pt>
                <c:pt idx="77">
                  <c:v>0.39999999999999997</c:v>
                </c:pt>
                <c:pt idx="78">
                  <c:v>0.20666666666666667</c:v>
                </c:pt>
                <c:pt idx="79">
                  <c:v>0.17666666666666667</c:v>
                </c:pt>
                <c:pt idx="80">
                  <c:v>0.21666666666666667</c:v>
                </c:pt>
                <c:pt idx="81">
                  <c:v>0.20000000000000004</c:v>
                </c:pt>
                <c:pt idx="82">
                  <c:v>0.3133333333333333</c:v>
                </c:pt>
                <c:pt idx="83">
                  <c:v>0.17666666666666667</c:v>
                </c:pt>
                <c:pt idx="84">
                  <c:v>0.32666666666666666</c:v>
                </c:pt>
                <c:pt idx="85">
                  <c:v>0.49333333333333335</c:v>
                </c:pt>
                <c:pt idx="86">
                  <c:v>0.3</c:v>
                </c:pt>
                <c:pt idx="87">
                  <c:v>0.37666666666666665</c:v>
                </c:pt>
                <c:pt idx="88">
                  <c:v>0.3833333333333333</c:v>
                </c:pt>
                <c:pt idx="89">
                  <c:v>0.16333333333333333</c:v>
                </c:pt>
                <c:pt idx="90">
                  <c:v>9.3333333333333338E-2</c:v>
                </c:pt>
                <c:pt idx="91">
                  <c:v>0.17666666666666667</c:v>
                </c:pt>
                <c:pt idx="92">
                  <c:v>0.14333333333333334</c:v>
                </c:pt>
                <c:pt idx="93">
                  <c:v>0.37333333333333335</c:v>
                </c:pt>
                <c:pt idx="94">
                  <c:v>0.27333333333333337</c:v>
                </c:pt>
                <c:pt idx="95">
                  <c:v>0.55666666666666664</c:v>
                </c:pt>
                <c:pt idx="96">
                  <c:v>0.35833333333333334</c:v>
                </c:pt>
                <c:pt idx="97">
                  <c:v>0.23666666666666666</c:v>
                </c:pt>
                <c:pt idx="98">
                  <c:v>0.16000000000000003</c:v>
                </c:pt>
                <c:pt idx="99">
                  <c:v>0.24333333333333332</c:v>
                </c:pt>
                <c:pt idx="100">
                  <c:v>0.24</c:v>
                </c:pt>
                <c:pt idx="101">
                  <c:v>0.11333333333333334</c:v>
                </c:pt>
                <c:pt idx="102">
                  <c:v>0.3</c:v>
                </c:pt>
                <c:pt idx="103">
                  <c:v>0.13999999999999999</c:v>
                </c:pt>
                <c:pt idx="104">
                  <c:v>0.15666666666666665</c:v>
                </c:pt>
                <c:pt idx="105">
                  <c:v>0.48333333333333334</c:v>
                </c:pt>
                <c:pt idx="106">
                  <c:v>0.19999999999999998</c:v>
                </c:pt>
                <c:pt idx="107">
                  <c:v>0.21333333333333329</c:v>
                </c:pt>
                <c:pt idx="108">
                  <c:v>0.27333333333333337</c:v>
                </c:pt>
                <c:pt idx="109">
                  <c:v>0.24</c:v>
                </c:pt>
                <c:pt idx="110">
                  <c:v>0.20666666666666667</c:v>
                </c:pt>
                <c:pt idx="111">
                  <c:v>0.24666666666666667</c:v>
                </c:pt>
                <c:pt idx="112">
                  <c:v>0.16</c:v>
                </c:pt>
                <c:pt idx="113">
                  <c:v>0.27</c:v>
                </c:pt>
                <c:pt idx="114">
                  <c:v>0.13333333333333333</c:v>
                </c:pt>
                <c:pt idx="115">
                  <c:v>0.15666666666666665</c:v>
                </c:pt>
                <c:pt idx="116">
                  <c:v>0.26</c:v>
                </c:pt>
                <c:pt idx="117">
                  <c:v>0.24333333333333332</c:v>
                </c:pt>
                <c:pt idx="118">
                  <c:v>0.29666666666666669</c:v>
                </c:pt>
                <c:pt idx="119">
                  <c:v>0.66500000000000004</c:v>
                </c:pt>
                <c:pt idx="120">
                  <c:v>0.4316666666666667</c:v>
                </c:pt>
                <c:pt idx="121">
                  <c:v>0.50666666666666671</c:v>
                </c:pt>
                <c:pt idx="122">
                  <c:v>0.32833333333333331</c:v>
                </c:pt>
                <c:pt idx="123">
                  <c:v>0.16333333333333336</c:v>
                </c:pt>
                <c:pt idx="124">
                  <c:v>0.1566666666666667</c:v>
                </c:pt>
                <c:pt idx="125">
                  <c:v>0.16333333333333333</c:v>
                </c:pt>
                <c:pt idx="126">
                  <c:v>0.21666666666666667</c:v>
                </c:pt>
                <c:pt idx="127">
                  <c:v>0.32</c:v>
                </c:pt>
                <c:pt idx="128">
                  <c:v>0.21</c:v>
                </c:pt>
                <c:pt idx="129">
                  <c:v>0.24666666666666667</c:v>
                </c:pt>
                <c:pt idx="130">
                  <c:v>0.3833333333333333</c:v>
                </c:pt>
                <c:pt idx="131">
                  <c:v>0.89666666666666683</c:v>
                </c:pt>
                <c:pt idx="132">
                  <c:v>0.28333333333333338</c:v>
                </c:pt>
                <c:pt idx="133">
                  <c:v>0.19333333333333336</c:v>
                </c:pt>
                <c:pt idx="134">
                  <c:v>0.14000000000000001</c:v>
                </c:pt>
                <c:pt idx="135">
                  <c:v>0.18666666666666668</c:v>
                </c:pt>
                <c:pt idx="136">
                  <c:v>0.17666666666666667</c:v>
                </c:pt>
                <c:pt idx="137">
                  <c:v>0.17333333333333334</c:v>
                </c:pt>
                <c:pt idx="138">
                  <c:v>0.19666666666666666</c:v>
                </c:pt>
                <c:pt idx="139">
                  <c:v>0.23333333333333331</c:v>
                </c:pt>
                <c:pt idx="140">
                  <c:v>0.30333333333333334</c:v>
                </c:pt>
                <c:pt idx="141">
                  <c:v>0.3833333333333333</c:v>
                </c:pt>
                <c:pt idx="142">
                  <c:v>0.16666666666666666</c:v>
                </c:pt>
                <c:pt idx="143">
                  <c:v>1.0566666666666666</c:v>
                </c:pt>
                <c:pt idx="144">
                  <c:v>0.29333333333333333</c:v>
                </c:pt>
                <c:pt idx="145">
                  <c:v>0.31666666666666665</c:v>
                </c:pt>
                <c:pt idx="146">
                  <c:v>0.21666666666666667</c:v>
                </c:pt>
                <c:pt idx="147">
                  <c:v>0.31666666666666665</c:v>
                </c:pt>
                <c:pt idx="148">
                  <c:v>0.22999999999999998</c:v>
                </c:pt>
                <c:pt idx="149">
                  <c:v>0.21333333333333329</c:v>
                </c:pt>
                <c:pt idx="150">
                  <c:v>0.15333333333333332</c:v>
                </c:pt>
                <c:pt idx="151">
                  <c:v>0.24333333333333337</c:v>
                </c:pt>
                <c:pt idx="152">
                  <c:v>0.12666666666666668</c:v>
                </c:pt>
                <c:pt idx="153">
                  <c:v>0.2466666666666667</c:v>
                </c:pt>
                <c:pt idx="154">
                  <c:v>1.7366666666666666</c:v>
                </c:pt>
                <c:pt idx="155">
                  <c:v>0.36333333333333329</c:v>
                </c:pt>
                <c:pt idx="156">
                  <c:v>0.68</c:v>
                </c:pt>
                <c:pt idx="157">
                  <c:v>1.03</c:v>
                </c:pt>
                <c:pt idx="158">
                  <c:v>0.43</c:v>
                </c:pt>
                <c:pt idx="159">
                  <c:v>0.315</c:v>
                </c:pt>
                <c:pt idx="160">
                  <c:v>0.77333333333333332</c:v>
                </c:pt>
                <c:pt idx="161">
                  <c:v>0.21333333333333335</c:v>
                </c:pt>
                <c:pt idx="162">
                  <c:v>0.13333333333333333</c:v>
                </c:pt>
                <c:pt idx="163">
                  <c:v>0.12333333333333334</c:v>
                </c:pt>
                <c:pt idx="164">
                  <c:v>0.15</c:v>
                </c:pt>
                <c:pt idx="165">
                  <c:v>0.32666666666666666</c:v>
                </c:pt>
                <c:pt idx="166">
                  <c:v>0.40666666666666673</c:v>
                </c:pt>
                <c:pt idx="167">
                  <c:v>0.48500000000000004</c:v>
                </c:pt>
                <c:pt idx="168">
                  <c:v>0.69833333333333325</c:v>
                </c:pt>
                <c:pt idx="169">
                  <c:v>0.48</c:v>
                </c:pt>
                <c:pt idx="170">
                  <c:v>0.39833333333333326</c:v>
                </c:pt>
                <c:pt idx="171">
                  <c:v>0.25666666666666665</c:v>
                </c:pt>
                <c:pt idx="172">
                  <c:v>0.26999999999999996</c:v>
                </c:pt>
                <c:pt idx="173">
                  <c:v>0.23333333333333331</c:v>
                </c:pt>
                <c:pt idx="174">
                  <c:v>0.32333333333333331</c:v>
                </c:pt>
                <c:pt idx="175">
                  <c:v>0.25</c:v>
                </c:pt>
                <c:pt idx="176">
                  <c:v>0.3</c:v>
                </c:pt>
                <c:pt idx="177">
                  <c:v>0.19000000000000003</c:v>
                </c:pt>
                <c:pt idx="178">
                  <c:v>0.26666666666666666</c:v>
                </c:pt>
                <c:pt idx="179">
                  <c:v>0.20000000000000004</c:v>
                </c:pt>
                <c:pt idx="180">
                  <c:v>0.27</c:v>
                </c:pt>
                <c:pt idx="181">
                  <c:v>0.22999999999999998</c:v>
                </c:pt>
                <c:pt idx="182">
                  <c:v>0.29666666666666669</c:v>
                </c:pt>
                <c:pt idx="183">
                  <c:v>0.16666666666666666</c:v>
                </c:pt>
                <c:pt idx="184">
                  <c:v>0.17333333333333334</c:v>
                </c:pt>
                <c:pt idx="185">
                  <c:v>0.26333333333333336</c:v>
                </c:pt>
                <c:pt idx="186">
                  <c:v>0.14000000000000001</c:v>
                </c:pt>
                <c:pt idx="187">
                  <c:v>0.22999999999999998</c:v>
                </c:pt>
                <c:pt idx="188">
                  <c:v>0.66999999999999993</c:v>
                </c:pt>
                <c:pt idx="189">
                  <c:v>0.27</c:v>
                </c:pt>
                <c:pt idx="190">
                  <c:v>0.5099999999999999</c:v>
                </c:pt>
                <c:pt idx="191">
                  <c:v>0.91666666666666663</c:v>
                </c:pt>
                <c:pt idx="192">
                  <c:v>0.45666666666666672</c:v>
                </c:pt>
                <c:pt idx="193">
                  <c:v>0.71333333333333337</c:v>
                </c:pt>
                <c:pt idx="194">
                  <c:v>0.87666666666666659</c:v>
                </c:pt>
                <c:pt idx="195">
                  <c:v>0.63666666666666671</c:v>
                </c:pt>
                <c:pt idx="196">
                  <c:v>0.9966666666666667</c:v>
                </c:pt>
                <c:pt idx="197">
                  <c:v>0.83000000000000007</c:v>
                </c:pt>
                <c:pt idx="198">
                  <c:v>0.34333333333333332</c:v>
                </c:pt>
                <c:pt idx="199">
                  <c:v>0.42</c:v>
                </c:pt>
                <c:pt idx="200">
                  <c:v>0.5033333333333333</c:v>
                </c:pt>
                <c:pt idx="201">
                  <c:v>0.35333333333333333</c:v>
                </c:pt>
                <c:pt idx="202">
                  <c:v>0.27</c:v>
                </c:pt>
                <c:pt idx="203">
                  <c:v>1.5200000000000002</c:v>
                </c:pt>
                <c:pt idx="204">
                  <c:v>1.2466666666666668</c:v>
                </c:pt>
                <c:pt idx="205">
                  <c:v>0.48999999999999994</c:v>
                </c:pt>
                <c:pt idx="206">
                  <c:v>0.68333333333333324</c:v>
                </c:pt>
                <c:pt idx="207">
                  <c:v>0.29666666666666669</c:v>
                </c:pt>
                <c:pt idx="208">
                  <c:v>0.49666666666666665</c:v>
                </c:pt>
                <c:pt idx="209">
                  <c:v>0.24</c:v>
                </c:pt>
                <c:pt idx="210">
                  <c:v>0.26333333333333336</c:v>
                </c:pt>
                <c:pt idx="211">
                  <c:v>0.94666666666666666</c:v>
                </c:pt>
                <c:pt idx="212">
                  <c:v>0.80500000000000005</c:v>
                </c:pt>
                <c:pt idx="213">
                  <c:v>0.30499999999999999</c:v>
                </c:pt>
                <c:pt idx="214">
                  <c:v>0.83166666666666667</c:v>
                </c:pt>
                <c:pt idx="215">
                  <c:v>0.59666666666666668</c:v>
                </c:pt>
                <c:pt idx="216">
                  <c:v>0.86333333333333329</c:v>
                </c:pt>
                <c:pt idx="217">
                  <c:v>0.55333333333333334</c:v>
                </c:pt>
                <c:pt idx="218">
                  <c:v>0.28333333333333338</c:v>
                </c:pt>
                <c:pt idx="219">
                  <c:v>0.46333333333333337</c:v>
                </c:pt>
                <c:pt idx="220">
                  <c:v>0.5033333333333333</c:v>
                </c:pt>
                <c:pt idx="221">
                  <c:v>0.66333333333333322</c:v>
                </c:pt>
                <c:pt idx="222">
                  <c:v>0.54</c:v>
                </c:pt>
                <c:pt idx="223">
                  <c:v>0.64666666666666661</c:v>
                </c:pt>
                <c:pt idx="224">
                  <c:v>0.92</c:v>
                </c:pt>
                <c:pt idx="225">
                  <c:v>0.25</c:v>
                </c:pt>
                <c:pt idx="226">
                  <c:v>0.79999999999999993</c:v>
                </c:pt>
                <c:pt idx="227">
                  <c:v>0.97000000000000008</c:v>
                </c:pt>
              </c:numCache>
            </c:numRef>
          </c:yVal>
          <c:smooth val="0"/>
          <c:extLst>
            <c:ext xmlns:c16="http://schemas.microsoft.com/office/drawing/2014/chart" uri="{C3380CC4-5D6E-409C-BE32-E72D297353CC}">
              <c16:uniqueId val="{00000000-6F9B-48DA-B3DC-E750F7200D55}"/>
            </c:ext>
          </c:extLst>
        </c:ser>
        <c:ser>
          <c:idx val="2"/>
          <c:order val="1"/>
          <c:tx>
            <c:strRef>
              <c:f>'TP MEANS'!$H$1</c:f>
              <c:strCache>
                <c:ptCount val="1"/>
                <c:pt idx="0">
                  <c:v>TS/Ph Marsh</c:v>
                </c:pt>
              </c:strCache>
            </c:strRef>
          </c:tx>
          <c:spPr>
            <a:ln w="12700" cap="rnd">
              <a:solidFill>
                <a:srgbClr val="00B0F0"/>
              </a:solidFill>
              <a:round/>
            </a:ln>
            <a:effectLst/>
          </c:spPr>
          <c:marker>
            <c:symbol val="none"/>
          </c:marker>
          <c:trendline>
            <c:spPr>
              <a:ln w="19050" cap="rnd">
                <a:solidFill>
                  <a:srgbClr val="00B0F0"/>
                </a:solidFill>
                <a:prstDash val="sysDot"/>
              </a:ln>
              <a:effectLst/>
            </c:spPr>
            <c:trendlineType val="linear"/>
            <c:dispRSqr val="0"/>
            <c:dispEq val="0"/>
          </c:trendline>
          <c:xVal>
            <c:numRef>
              <c:f>'TP MEANS'!$A$2:$A$229</c:f>
              <c:numCache>
                <c:formatCode>m/d/yyyy</c:formatCode>
                <c:ptCount val="228"/>
                <c:pt idx="0">
                  <c:v>37012</c:v>
                </c:pt>
                <c:pt idx="1">
                  <c:v>37043</c:v>
                </c:pt>
                <c:pt idx="2">
                  <c:v>37073</c:v>
                </c:pt>
                <c:pt idx="3">
                  <c:v>37104</c:v>
                </c:pt>
                <c:pt idx="4">
                  <c:v>37135</c:v>
                </c:pt>
                <c:pt idx="5">
                  <c:v>37165</c:v>
                </c:pt>
                <c:pt idx="6">
                  <c:v>37196</c:v>
                </c:pt>
                <c:pt idx="7">
                  <c:v>37226</c:v>
                </c:pt>
                <c:pt idx="8">
                  <c:v>37257</c:v>
                </c:pt>
                <c:pt idx="9">
                  <c:v>37288</c:v>
                </c:pt>
                <c:pt idx="10">
                  <c:v>37316</c:v>
                </c:pt>
                <c:pt idx="11">
                  <c:v>37347</c:v>
                </c:pt>
                <c:pt idx="12">
                  <c:v>37377</c:v>
                </c:pt>
                <c:pt idx="13">
                  <c:v>37408</c:v>
                </c:pt>
                <c:pt idx="14">
                  <c:v>37438</c:v>
                </c:pt>
                <c:pt idx="15">
                  <c:v>37469</c:v>
                </c:pt>
                <c:pt idx="16">
                  <c:v>37500</c:v>
                </c:pt>
                <c:pt idx="17">
                  <c:v>37530</c:v>
                </c:pt>
                <c:pt idx="18">
                  <c:v>37561</c:v>
                </c:pt>
                <c:pt idx="19">
                  <c:v>37591</c:v>
                </c:pt>
                <c:pt idx="20">
                  <c:v>37622</c:v>
                </c:pt>
                <c:pt idx="21">
                  <c:v>37653</c:v>
                </c:pt>
                <c:pt idx="22">
                  <c:v>37681</c:v>
                </c:pt>
                <c:pt idx="23">
                  <c:v>37712</c:v>
                </c:pt>
                <c:pt idx="24">
                  <c:v>37742</c:v>
                </c:pt>
                <c:pt idx="25">
                  <c:v>37773</c:v>
                </c:pt>
                <c:pt idx="26">
                  <c:v>37803</c:v>
                </c:pt>
                <c:pt idx="27">
                  <c:v>37834</c:v>
                </c:pt>
                <c:pt idx="28">
                  <c:v>37865</c:v>
                </c:pt>
                <c:pt idx="29">
                  <c:v>37895</c:v>
                </c:pt>
                <c:pt idx="30">
                  <c:v>37926</c:v>
                </c:pt>
                <c:pt idx="31">
                  <c:v>37956</c:v>
                </c:pt>
                <c:pt idx="32">
                  <c:v>37987</c:v>
                </c:pt>
                <c:pt idx="33">
                  <c:v>38018</c:v>
                </c:pt>
                <c:pt idx="34">
                  <c:v>38047</c:v>
                </c:pt>
                <c:pt idx="35">
                  <c:v>38078</c:v>
                </c:pt>
                <c:pt idx="36">
                  <c:v>38108</c:v>
                </c:pt>
                <c:pt idx="37">
                  <c:v>38139</c:v>
                </c:pt>
                <c:pt idx="38">
                  <c:v>38169</c:v>
                </c:pt>
                <c:pt idx="39">
                  <c:v>38200</c:v>
                </c:pt>
                <c:pt idx="40">
                  <c:v>38231</c:v>
                </c:pt>
                <c:pt idx="41">
                  <c:v>38261</c:v>
                </c:pt>
                <c:pt idx="42">
                  <c:v>38292</c:v>
                </c:pt>
                <c:pt idx="43">
                  <c:v>38322</c:v>
                </c:pt>
                <c:pt idx="44">
                  <c:v>38353</c:v>
                </c:pt>
                <c:pt idx="45">
                  <c:v>38384</c:v>
                </c:pt>
                <c:pt idx="46">
                  <c:v>38412</c:v>
                </c:pt>
                <c:pt idx="47">
                  <c:v>38443</c:v>
                </c:pt>
                <c:pt idx="48">
                  <c:v>38473</c:v>
                </c:pt>
                <c:pt idx="49">
                  <c:v>38504</c:v>
                </c:pt>
                <c:pt idx="50">
                  <c:v>38534</c:v>
                </c:pt>
                <c:pt idx="51">
                  <c:v>38565</c:v>
                </c:pt>
                <c:pt idx="52">
                  <c:v>38596</c:v>
                </c:pt>
                <c:pt idx="53">
                  <c:v>38626</c:v>
                </c:pt>
                <c:pt idx="54">
                  <c:v>38657</c:v>
                </c:pt>
                <c:pt idx="55">
                  <c:v>38687</c:v>
                </c:pt>
                <c:pt idx="56">
                  <c:v>38718</c:v>
                </c:pt>
                <c:pt idx="57">
                  <c:v>38749</c:v>
                </c:pt>
                <c:pt idx="58">
                  <c:v>38777</c:v>
                </c:pt>
                <c:pt idx="59">
                  <c:v>38808</c:v>
                </c:pt>
                <c:pt idx="60">
                  <c:v>38838</c:v>
                </c:pt>
                <c:pt idx="61">
                  <c:v>38869</c:v>
                </c:pt>
                <c:pt idx="62">
                  <c:v>38899</c:v>
                </c:pt>
                <c:pt idx="63">
                  <c:v>38930</c:v>
                </c:pt>
                <c:pt idx="64">
                  <c:v>38961</c:v>
                </c:pt>
                <c:pt idx="65">
                  <c:v>38991</c:v>
                </c:pt>
                <c:pt idx="66">
                  <c:v>39022</c:v>
                </c:pt>
                <c:pt idx="67">
                  <c:v>39052</c:v>
                </c:pt>
                <c:pt idx="68">
                  <c:v>39083</c:v>
                </c:pt>
                <c:pt idx="69">
                  <c:v>39114</c:v>
                </c:pt>
                <c:pt idx="70">
                  <c:v>39142</c:v>
                </c:pt>
                <c:pt idx="71">
                  <c:v>39173</c:v>
                </c:pt>
                <c:pt idx="72">
                  <c:v>39203</c:v>
                </c:pt>
                <c:pt idx="73">
                  <c:v>39234</c:v>
                </c:pt>
                <c:pt idx="74">
                  <c:v>39264</c:v>
                </c:pt>
                <c:pt idx="75">
                  <c:v>39295</c:v>
                </c:pt>
                <c:pt idx="76">
                  <c:v>39326</c:v>
                </c:pt>
                <c:pt idx="77">
                  <c:v>39356</c:v>
                </c:pt>
                <c:pt idx="78">
                  <c:v>39387</c:v>
                </c:pt>
                <c:pt idx="79">
                  <c:v>39417</c:v>
                </c:pt>
                <c:pt idx="80">
                  <c:v>39448</c:v>
                </c:pt>
                <c:pt idx="81">
                  <c:v>39479</c:v>
                </c:pt>
                <c:pt idx="82">
                  <c:v>39508</c:v>
                </c:pt>
                <c:pt idx="83">
                  <c:v>39539</c:v>
                </c:pt>
                <c:pt idx="84">
                  <c:v>39569</c:v>
                </c:pt>
                <c:pt idx="85">
                  <c:v>39600</c:v>
                </c:pt>
                <c:pt idx="86">
                  <c:v>39630</c:v>
                </c:pt>
                <c:pt idx="87">
                  <c:v>39661</c:v>
                </c:pt>
                <c:pt idx="88">
                  <c:v>39692</c:v>
                </c:pt>
                <c:pt idx="89">
                  <c:v>39722</c:v>
                </c:pt>
                <c:pt idx="90">
                  <c:v>39753</c:v>
                </c:pt>
                <c:pt idx="91">
                  <c:v>39783</c:v>
                </c:pt>
                <c:pt idx="92">
                  <c:v>39814</c:v>
                </c:pt>
                <c:pt idx="93">
                  <c:v>39845</c:v>
                </c:pt>
                <c:pt idx="94">
                  <c:v>39873</c:v>
                </c:pt>
                <c:pt idx="95">
                  <c:v>39904</c:v>
                </c:pt>
                <c:pt idx="96">
                  <c:v>39934</c:v>
                </c:pt>
                <c:pt idx="97">
                  <c:v>39965</c:v>
                </c:pt>
                <c:pt idx="98">
                  <c:v>39995</c:v>
                </c:pt>
                <c:pt idx="99">
                  <c:v>40026</c:v>
                </c:pt>
                <c:pt idx="100">
                  <c:v>40057</c:v>
                </c:pt>
                <c:pt idx="101">
                  <c:v>40087</c:v>
                </c:pt>
                <c:pt idx="102">
                  <c:v>40118</c:v>
                </c:pt>
                <c:pt idx="103">
                  <c:v>40148</c:v>
                </c:pt>
                <c:pt idx="104">
                  <c:v>40179</c:v>
                </c:pt>
                <c:pt idx="105">
                  <c:v>40210</c:v>
                </c:pt>
                <c:pt idx="106">
                  <c:v>40238</c:v>
                </c:pt>
                <c:pt idx="107">
                  <c:v>40269</c:v>
                </c:pt>
                <c:pt idx="108">
                  <c:v>40299</c:v>
                </c:pt>
                <c:pt idx="109">
                  <c:v>40330</c:v>
                </c:pt>
                <c:pt idx="110">
                  <c:v>40360</c:v>
                </c:pt>
                <c:pt idx="111">
                  <c:v>40391</c:v>
                </c:pt>
                <c:pt idx="112">
                  <c:v>40422</c:v>
                </c:pt>
                <c:pt idx="113">
                  <c:v>40452</c:v>
                </c:pt>
                <c:pt idx="114">
                  <c:v>40483</c:v>
                </c:pt>
                <c:pt idx="115">
                  <c:v>40513</c:v>
                </c:pt>
                <c:pt idx="116">
                  <c:v>40544</c:v>
                </c:pt>
                <c:pt idx="117">
                  <c:v>40575</c:v>
                </c:pt>
                <c:pt idx="118">
                  <c:v>40603</c:v>
                </c:pt>
                <c:pt idx="119">
                  <c:v>40634</c:v>
                </c:pt>
                <c:pt idx="120">
                  <c:v>40664</c:v>
                </c:pt>
                <c:pt idx="121">
                  <c:v>40695</c:v>
                </c:pt>
                <c:pt idx="122">
                  <c:v>40725</c:v>
                </c:pt>
                <c:pt idx="123">
                  <c:v>40756</c:v>
                </c:pt>
                <c:pt idx="124">
                  <c:v>40787</c:v>
                </c:pt>
                <c:pt idx="125">
                  <c:v>40817</c:v>
                </c:pt>
                <c:pt idx="126">
                  <c:v>40848</c:v>
                </c:pt>
                <c:pt idx="127">
                  <c:v>40878</c:v>
                </c:pt>
                <c:pt idx="128">
                  <c:v>40909</c:v>
                </c:pt>
                <c:pt idx="129">
                  <c:v>40940</c:v>
                </c:pt>
                <c:pt idx="130">
                  <c:v>40969</c:v>
                </c:pt>
                <c:pt idx="131">
                  <c:v>41000</c:v>
                </c:pt>
                <c:pt idx="132">
                  <c:v>41030</c:v>
                </c:pt>
                <c:pt idx="133">
                  <c:v>41061</c:v>
                </c:pt>
                <c:pt idx="134">
                  <c:v>41091</c:v>
                </c:pt>
                <c:pt idx="135">
                  <c:v>41122</c:v>
                </c:pt>
                <c:pt idx="136">
                  <c:v>41153</c:v>
                </c:pt>
                <c:pt idx="137">
                  <c:v>41183</c:v>
                </c:pt>
                <c:pt idx="138">
                  <c:v>41214</c:v>
                </c:pt>
                <c:pt idx="139">
                  <c:v>41244</c:v>
                </c:pt>
                <c:pt idx="140">
                  <c:v>41275</c:v>
                </c:pt>
                <c:pt idx="141">
                  <c:v>41306</c:v>
                </c:pt>
                <c:pt idx="142">
                  <c:v>41334</c:v>
                </c:pt>
                <c:pt idx="143">
                  <c:v>41365</c:v>
                </c:pt>
                <c:pt idx="144">
                  <c:v>41395</c:v>
                </c:pt>
                <c:pt idx="145">
                  <c:v>41426</c:v>
                </c:pt>
                <c:pt idx="146">
                  <c:v>41456</c:v>
                </c:pt>
                <c:pt idx="147">
                  <c:v>41487</c:v>
                </c:pt>
                <c:pt idx="148">
                  <c:v>41518</c:v>
                </c:pt>
                <c:pt idx="149">
                  <c:v>41548</c:v>
                </c:pt>
                <c:pt idx="150">
                  <c:v>41579</c:v>
                </c:pt>
                <c:pt idx="151">
                  <c:v>41609</c:v>
                </c:pt>
                <c:pt idx="152">
                  <c:v>41640</c:v>
                </c:pt>
                <c:pt idx="153">
                  <c:v>41671</c:v>
                </c:pt>
                <c:pt idx="154">
                  <c:v>41699</c:v>
                </c:pt>
                <c:pt idx="155">
                  <c:v>41730</c:v>
                </c:pt>
                <c:pt idx="156">
                  <c:v>41760</c:v>
                </c:pt>
                <c:pt idx="157">
                  <c:v>41791</c:v>
                </c:pt>
                <c:pt idx="158">
                  <c:v>41821</c:v>
                </c:pt>
                <c:pt idx="159">
                  <c:v>41852</c:v>
                </c:pt>
                <c:pt idx="160">
                  <c:v>41883</c:v>
                </c:pt>
                <c:pt idx="161">
                  <c:v>41913</c:v>
                </c:pt>
                <c:pt idx="162">
                  <c:v>41944</c:v>
                </c:pt>
                <c:pt idx="163">
                  <c:v>41974</c:v>
                </c:pt>
                <c:pt idx="164">
                  <c:v>42005</c:v>
                </c:pt>
                <c:pt idx="165">
                  <c:v>42036</c:v>
                </c:pt>
                <c:pt idx="166">
                  <c:v>42064</c:v>
                </c:pt>
                <c:pt idx="167">
                  <c:v>42095</c:v>
                </c:pt>
                <c:pt idx="168">
                  <c:v>42125</c:v>
                </c:pt>
                <c:pt idx="169">
                  <c:v>42156</c:v>
                </c:pt>
                <c:pt idx="170">
                  <c:v>42186</c:v>
                </c:pt>
                <c:pt idx="171">
                  <c:v>42217</c:v>
                </c:pt>
                <c:pt idx="172">
                  <c:v>42248</c:v>
                </c:pt>
                <c:pt idx="173">
                  <c:v>42278</c:v>
                </c:pt>
                <c:pt idx="174">
                  <c:v>42309</c:v>
                </c:pt>
                <c:pt idx="175">
                  <c:v>42339</c:v>
                </c:pt>
                <c:pt idx="176">
                  <c:v>42370</c:v>
                </c:pt>
                <c:pt idx="177">
                  <c:v>42401</c:v>
                </c:pt>
                <c:pt idx="178">
                  <c:v>42430</c:v>
                </c:pt>
                <c:pt idx="179">
                  <c:v>42461</c:v>
                </c:pt>
                <c:pt idx="180">
                  <c:v>42491</c:v>
                </c:pt>
                <c:pt idx="181">
                  <c:v>42522</c:v>
                </c:pt>
                <c:pt idx="182">
                  <c:v>42552</c:v>
                </c:pt>
                <c:pt idx="183">
                  <c:v>42583</c:v>
                </c:pt>
                <c:pt idx="184">
                  <c:v>42614</c:v>
                </c:pt>
                <c:pt idx="185">
                  <c:v>42644</c:v>
                </c:pt>
                <c:pt idx="186">
                  <c:v>42675</c:v>
                </c:pt>
                <c:pt idx="187">
                  <c:v>42705</c:v>
                </c:pt>
                <c:pt idx="188">
                  <c:v>42736</c:v>
                </c:pt>
                <c:pt idx="189">
                  <c:v>42767</c:v>
                </c:pt>
                <c:pt idx="190">
                  <c:v>42795</c:v>
                </c:pt>
                <c:pt idx="191">
                  <c:v>42826</c:v>
                </c:pt>
                <c:pt idx="192">
                  <c:v>42856</c:v>
                </c:pt>
                <c:pt idx="193">
                  <c:v>42887</c:v>
                </c:pt>
                <c:pt idx="194">
                  <c:v>42917</c:v>
                </c:pt>
                <c:pt idx="195">
                  <c:v>42948</c:v>
                </c:pt>
                <c:pt idx="196">
                  <c:v>42979</c:v>
                </c:pt>
                <c:pt idx="197">
                  <c:v>43009</c:v>
                </c:pt>
                <c:pt idx="198">
                  <c:v>43040</c:v>
                </c:pt>
                <c:pt idx="199">
                  <c:v>43070</c:v>
                </c:pt>
                <c:pt idx="200">
                  <c:v>43101</c:v>
                </c:pt>
                <c:pt idx="201">
                  <c:v>43132</c:v>
                </c:pt>
                <c:pt idx="202">
                  <c:v>43160</c:v>
                </c:pt>
                <c:pt idx="203">
                  <c:v>43191</c:v>
                </c:pt>
                <c:pt idx="204">
                  <c:v>43221</c:v>
                </c:pt>
                <c:pt idx="205">
                  <c:v>43252</c:v>
                </c:pt>
                <c:pt idx="206">
                  <c:v>43282</c:v>
                </c:pt>
                <c:pt idx="207">
                  <c:v>43313</c:v>
                </c:pt>
                <c:pt idx="208">
                  <c:v>43344</c:v>
                </c:pt>
                <c:pt idx="209">
                  <c:v>43374</c:v>
                </c:pt>
                <c:pt idx="210">
                  <c:v>43405</c:v>
                </c:pt>
                <c:pt idx="211">
                  <c:v>43435</c:v>
                </c:pt>
                <c:pt idx="212">
                  <c:v>43466</c:v>
                </c:pt>
                <c:pt idx="213">
                  <c:v>43497</c:v>
                </c:pt>
                <c:pt idx="214">
                  <c:v>43525</c:v>
                </c:pt>
                <c:pt idx="215">
                  <c:v>43556</c:v>
                </c:pt>
                <c:pt idx="216">
                  <c:v>43586</c:v>
                </c:pt>
                <c:pt idx="217">
                  <c:v>43617</c:v>
                </c:pt>
                <c:pt idx="218">
                  <c:v>43647</c:v>
                </c:pt>
                <c:pt idx="219">
                  <c:v>43678</c:v>
                </c:pt>
                <c:pt idx="220">
                  <c:v>43709</c:v>
                </c:pt>
                <c:pt idx="221">
                  <c:v>43739</c:v>
                </c:pt>
                <c:pt idx="222">
                  <c:v>43770</c:v>
                </c:pt>
                <c:pt idx="223">
                  <c:v>43800</c:v>
                </c:pt>
                <c:pt idx="224">
                  <c:v>43831</c:v>
                </c:pt>
                <c:pt idx="225">
                  <c:v>43862</c:v>
                </c:pt>
                <c:pt idx="226">
                  <c:v>43891</c:v>
                </c:pt>
                <c:pt idx="227">
                  <c:v>43922</c:v>
                </c:pt>
              </c:numCache>
            </c:numRef>
          </c:xVal>
          <c:yVal>
            <c:numRef>
              <c:f>'TP MEANS'!$G$2:$G$229</c:f>
              <c:numCache>
                <c:formatCode>General</c:formatCode>
                <c:ptCount val="228"/>
                <c:pt idx="0">
                  <c:v>0.10033333333333333</c:v>
                </c:pt>
                <c:pt idx="1">
                  <c:v>0.126</c:v>
                </c:pt>
                <c:pt idx="2">
                  <c:v>0.33366666666666661</c:v>
                </c:pt>
                <c:pt idx="3">
                  <c:v>0.20033333333333334</c:v>
                </c:pt>
                <c:pt idx="4">
                  <c:v>0.17600000000000002</c:v>
                </c:pt>
                <c:pt idx="5">
                  <c:v>0.14633333333333334</c:v>
                </c:pt>
                <c:pt idx="6">
                  <c:v>0.20899999999999999</c:v>
                </c:pt>
                <c:pt idx="7">
                  <c:v>0.12266666666666666</c:v>
                </c:pt>
                <c:pt idx="8">
                  <c:v>0.21333333333333335</c:v>
                </c:pt>
                <c:pt idx="9">
                  <c:v>0.33933333333333332</c:v>
                </c:pt>
                <c:pt idx="10">
                  <c:v>0.26100000000000001</c:v>
                </c:pt>
                <c:pt idx="11">
                  <c:v>0.26600000000000001</c:v>
                </c:pt>
                <c:pt idx="12">
                  <c:v>0.43433333333333329</c:v>
                </c:pt>
                <c:pt idx="13">
                  <c:v>0.129</c:v>
                </c:pt>
                <c:pt idx="14">
                  <c:v>0.22633333333333336</c:v>
                </c:pt>
                <c:pt idx="15">
                  <c:v>0.17266666666666666</c:v>
                </c:pt>
                <c:pt idx="16">
                  <c:v>0.59200000000000008</c:v>
                </c:pt>
                <c:pt idx="17">
                  <c:v>0.32500000000000001</c:v>
                </c:pt>
                <c:pt idx="18">
                  <c:v>0.17833333333333334</c:v>
                </c:pt>
                <c:pt idx="19">
                  <c:v>0.30199999999999999</c:v>
                </c:pt>
                <c:pt idx="20">
                  <c:v>0.27433333333333332</c:v>
                </c:pt>
                <c:pt idx="21">
                  <c:v>0.21299999999999999</c:v>
                </c:pt>
                <c:pt idx="22">
                  <c:v>0.15966666666666665</c:v>
                </c:pt>
                <c:pt idx="23">
                  <c:v>0.27233333333333332</c:v>
                </c:pt>
                <c:pt idx="24">
                  <c:v>0.15933333333333335</c:v>
                </c:pt>
                <c:pt idx="25">
                  <c:v>0.59533333333333338</c:v>
                </c:pt>
                <c:pt idx="26">
                  <c:v>0.215</c:v>
                </c:pt>
                <c:pt idx="27">
                  <c:v>0.152</c:v>
                </c:pt>
                <c:pt idx="28">
                  <c:v>0.17800000000000002</c:v>
                </c:pt>
                <c:pt idx="29">
                  <c:v>0.21866666666666668</c:v>
                </c:pt>
                <c:pt idx="30">
                  <c:v>0.22466666666666665</c:v>
                </c:pt>
                <c:pt idx="31">
                  <c:v>0.2563333333333333</c:v>
                </c:pt>
                <c:pt idx="32">
                  <c:v>0.16766666666666666</c:v>
                </c:pt>
                <c:pt idx="33">
                  <c:v>0.14333333333333334</c:v>
                </c:pt>
                <c:pt idx="34">
                  <c:v>0.29299999999999998</c:v>
                </c:pt>
                <c:pt idx="35">
                  <c:v>0.18000000000000002</c:v>
                </c:pt>
                <c:pt idx="36">
                  <c:v>0.11933333333333333</c:v>
                </c:pt>
                <c:pt idx="37">
                  <c:v>0.14633333333333334</c:v>
                </c:pt>
                <c:pt idx="38">
                  <c:v>0.18966666666666665</c:v>
                </c:pt>
                <c:pt idx="39">
                  <c:v>0.49666666666666676</c:v>
                </c:pt>
                <c:pt idx="40">
                  <c:v>0.16933333333333334</c:v>
                </c:pt>
                <c:pt idx="41">
                  <c:v>0.13666666666666669</c:v>
                </c:pt>
                <c:pt idx="42">
                  <c:v>0.16033333333333333</c:v>
                </c:pt>
                <c:pt idx="43">
                  <c:v>0.17666666666666667</c:v>
                </c:pt>
                <c:pt idx="44">
                  <c:v>0.25233333333333335</c:v>
                </c:pt>
                <c:pt idx="45">
                  <c:v>0.16433333333333333</c:v>
                </c:pt>
                <c:pt idx="46">
                  <c:v>0.19299999999999998</c:v>
                </c:pt>
                <c:pt idx="47">
                  <c:v>0.17200000000000001</c:v>
                </c:pt>
                <c:pt idx="48">
                  <c:v>0.38100000000000001</c:v>
                </c:pt>
                <c:pt idx="49">
                  <c:v>0.17300000000000001</c:v>
                </c:pt>
                <c:pt idx="50">
                  <c:v>0.20166666666666666</c:v>
                </c:pt>
                <c:pt idx="51">
                  <c:v>0.18466666666666667</c:v>
                </c:pt>
                <c:pt idx="52">
                  <c:v>0.18133333333333335</c:v>
                </c:pt>
                <c:pt idx="53">
                  <c:v>1.075</c:v>
                </c:pt>
                <c:pt idx="54">
                  <c:v>0.24633333333333332</c:v>
                </c:pt>
                <c:pt idx="55">
                  <c:v>0.40833333333333338</c:v>
                </c:pt>
                <c:pt idx="56">
                  <c:v>0.3096666666666667</c:v>
                </c:pt>
                <c:pt idx="57">
                  <c:v>0.38466666666666666</c:v>
                </c:pt>
                <c:pt idx="58">
                  <c:v>0.62866666666666671</c:v>
                </c:pt>
                <c:pt idx="59">
                  <c:v>0.38633333333333325</c:v>
                </c:pt>
                <c:pt idx="60">
                  <c:v>0.30466666666666664</c:v>
                </c:pt>
                <c:pt idx="61">
                  <c:v>0.30133333333333334</c:v>
                </c:pt>
                <c:pt idx="62">
                  <c:v>0.35200000000000004</c:v>
                </c:pt>
                <c:pt idx="63">
                  <c:v>0.28033333333333332</c:v>
                </c:pt>
                <c:pt idx="64">
                  <c:v>0.46666666666666662</c:v>
                </c:pt>
                <c:pt idx="65">
                  <c:v>0.44733333333333336</c:v>
                </c:pt>
                <c:pt idx="66">
                  <c:v>0.41833333333333328</c:v>
                </c:pt>
                <c:pt idx="67">
                  <c:v>0.33100000000000002</c:v>
                </c:pt>
                <c:pt idx="68">
                  <c:v>0.24733333333333332</c:v>
                </c:pt>
                <c:pt idx="69">
                  <c:v>0.22466666666666665</c:v>
                </c:pt>
                <c:pt idx="70">
                  <c:v>0.34266666666666667</c:v>
                </c:pt>
                <c:pt idx="71">
                  <c:v>0.27533333333333337</c:v>
                </c:pt>
                <c:pt idx="72">
                  <c:v>0.29066666666666668</c:v>
                </c:pt>
                <c:pt idx="73">
                  <c:v>0.26533333333333337</c:v>
                </c:pt>
                <c:pt idx="74">
                  <c:v>0.33366666666666661</c:v>
                </c:pt>
                <c:pt idx="75">
                  <c:v>0.53266666666666673</c:v>
                </c:pt>
                <c:pt idx="76">
                  <c:v>0.30066666666666669</c:v>
                </c:pt>
                <c:pt idx="77">
                  <c:v>0.3153333333333333</c:v>
                </c:pt>
                <c:pt idx="78">
                  <c:v>0.31433333333333335</c:v>
                </c:pt>
                <c:pt idx="79">
                  <c:v>0.26500000000000001</c:v>
                </c:pt>
                <c:pt idx="80">
                  <c:v>0.33166666666666667</c:v>
                </c:pt>
                <c:pt idx="81">
                  <c:v>0.19066666666666668</c:v>
                </c:pt>
                <c:pt idx="82">
                  <c:v>0.30299999999999999</c:v>
                </c:pt>
                <c:pt idx="83">
                  <c:v>0.25766666666666665</c:v>
                </c:pt>
                <c:pt idx="84">
                  <c:v>0.26733333333333337</c:v>
                </c:pt>
                <c:pt idx="85">
                  <c:v>0.34633333333333333</c:v>
                </c:pt>
                <c:pt idx="86">
                  <c:v>0.25933333333333336</c:v>
                </c:pt>
                <c:pt idx="87">
                  <c:v>0.27599999999999997</c:v>
                </c:pt>
                <c:pt idx="88">
                  <c:v>0.16533333333333333</c:v>
                </c:pt>
                <c:pt idx="89">
                  <c:v>0.19450000000000001</c:v>
                </c:pt>
                <c:pt idx="90">
                  <c:v>0.22366666666666668</c:v>
                </c:pt>
                <c:pt idx="91">
                  <c:v>0.20233333333333334</c:v>
                </c:pt>
                <c:pt idx="92">
                  <c:v>0.218</c:v>
                </c:pt>
                <c:pt idx="93">
                  <c:v>0.246</c:v>
                </c:pt>
                <c:pt idx="94">
                  <c:v>0.17100000000000001</c:v>
                </c:pt>
                <c:pt idx="95">
                  <c:v>0.27</c:v>
                </c:pt>
                <c:pt idx="96">
                  <c:v>0.26933333333333337</c:v>
                </c:pt>
                <c:pt idx="97">
                  <c:v>0.39366666666666666</c:v>
                </c:pt>
                <c:pt idx="98">
                  <c:v>0.371</c:v>
                </c:pt>
                <c:pt idx="99">
                  <c:v>0.22799999999999998</c:v>
                </c:pt>
                <c:pt idx="100">
                  <c:v>0.22366666666666668</c:v>
                </c:pt>
                <c:pt idx="101">
                  <c:v>0.47433333333333333</c:v>
                </c:pt>
                <c:pt idx="102">
                  <c:v>0.18966666666666665</c:v>
                </c:pt>
                <c:pt idx="103">
                  <c:v>0.20533333333333334</c:v>
                </c:pt>
                <c:pt idx="104">
                  <c:v>0.28066666666666668</c:v>
                </c:pt>
                <c:pt idx="105">
                  <c:v>0.20600000000000004</c:v>
                </c:pt>
                <c:pt idx="106">
                  <c:v>0.25533333333333336</c:v>
                </c:pt>
                <c:pt idx="107">
                  <c:v>0.2253333333333333</c:v>
                </c:pt>
                <c:pt idx="108">
                  <c:v>0.20599999999999999</c:v>
                </c:pt>
                <c:pt idx="109">
                  <c:v>0.24433333333333337</c:v>
                </c:pt>
                <c:pt idx="110">
                  <c:v>0.248</c:v>
                </c:pt>
                <c:pt idx="111">
                  <c:v>0.19299999999999998</c:v>
                </c:pt>
                <c:pt idx="112">
                  <c:v>0.26133333333333336</c:v>
                </c:pt>
                <c:pt idx="113">
                  <c:v>0.13433333333333333</c:v>
                </c:pt>
                <c:pt idx="114">
                  <c:v>0.15933333333333333</c:v>
                </c:pt>
                <c:pt idx="115">
                  <c:v>0.246</c:v>
                </c:pt>
                <c:pt idx="116">
                  <c:v>0.13866666666666666</c:v>
                </c:pt>
                <c:pt idx="117">
                  <c:v>0.16833333333333333</c:v>
                </c:pt>
                <c:pt idx="118">
                  <c:v>0.16333333333333333</c:v>
                </c:pt>
                <c:pt idx="119">
                  <c:v>0.245</c:v>
                </c:pt>
                <c:pt idx="120">
                  <c:v>0.13933333333333334</c:v>
                </c:pt>
                <c:pt idx="121">
                  <c:v>0.20399999999999999</c:v>
                </c:pt>
                <c:pt idx="122">
                  <c:v>0.19499999999999998</c:v>
                </c:pt>
                <c:pt idx="123">
                  <c:v>0.151</c:v>
                </c:pt>
                <c:pt idx="124">
                  <c:v>0.17566666666666667</c:v>
                </c:pt>
                <c:pt idx="125">
                  <c:v>0.15233333333333335</c:v>
                </c:pt>
                <c:pt idx="126">
                  <c:v>0.41700000000000004</c:v>
                </c:pt>
                <c:pt idx="127">
                  <c:v>0.16800000000000001</c:v>
                </c:pt>
                <c:pt idx="128">
                  <c:v>0.19366666666666668</c:v>
                </c:pt>
                <c:pt idx="129">
                  <c:v>0.12533333333333332</c:v>
                </c:pt>
                <c:pt idx="130">
                  <c:v>0.18499999999999997</c:v>
                </c:pt>
                <c:pt idx="131">
                  <c:v>0.41133333333333333</c:v>
                </c:pt>
                <c:pt idx="132">
                  <c:v>0.19699999999999998</c:v>
                </c:pt>
                <c:pt idx="133">
                  <c:v>0.20366666666666666</c:v>
                </c:pt>
                <c:pt idx="134">
                  <c:v>0.15733333333333335</c:v>
                </c:pt>
                <c:pt idx="135">
                  <c:v>0.19766666666666666</c:v>
                </c:pt>
                <c:pt idx="136">
                  <c:v>0.25766666666666665</c:v>
                </c:pt>
                <c:pt idx="137">
                  <c:v>0.21033333333333334</c:v>
                </c:pt>
                <c:pt idx="138">
                  <c:v>0.31066666666666665</c:v>
                </c:pt>
                <c:pt idx="139">
                  <c:v>0.27533333333333332</c:v>
                </c:pt>
                <c:pt idx="140">
                  <c:v>0.20633333333333334</c:v>
                </c:pt>
                <c:pt idx="141">
                  <c:v>0.19633333333333333</c:v>
                </c:pt>
                <c:pt idx="142">
                  <c:v>0.17133333333333334</c:v>
                </c:pt>
                <c:pt idx="143">
                  <c:v>0.16</c:v>
                </c:pt>
                <c:pt idx="144">
                  <c:v>0.19200000000000003</c:v>
                </c:pt>
                <c:pt idx="145">
                  <c:v>0.18499999999999997</c:v>
                </c:pt>
                <c:pt idx="146">
                  <c:v>0.16466666666666666</c:v>
                </c:pt>
                <c:pt idx="147">
                  <c:v>0.20666666666666667</c:v>
                </c:pt>
                <c:pt idx="148">
                  <c:v>0.23700000000000002</c:v>
                </c:pt>
                <c:pt idx="149">
                  <c:v>0.3753333333333333</c:v>
                </c:pt>
                <c:pt idx="150">
                  <c:v>8.1666666666666665E-2</c:v>
                </c:pt>
                <c:pt idx="151">
                  <c:v>0.28133333333333338</c:v>
                </c:pt>
                <c:pt idx="152">
                  <c:v>0.68400000000000005</c:v>
                </c:pt>
                <c:pt idx="153">
                  <c:v>0.24766666666666662</c:v>
                </c:pt>
                <c:pt idx="154">
                  <c:v>0.40066666666666667</c:v>
                </c:pt>
                <c:pt idx="155">
                  <c:v>0.33266666666666667</c:v>
                </c:pt>
                <c:pt idx="156">
                  <c:v>0.27066666666666667</c:v>
                </c:pt>
                <c:pt idx="157">
                  <c:v>0.2568333333333333</c:v>
                </c:pt>
                <c:pt idx="158">
                  <c:v>0.45750000000000002</c:v>
                </c:pt>
                <c:pt idx="159">
                  <c:v>0.26016666666666666</c:v>
                </c:pt>
                <c:pt idx="160">
                  <c:v>4.766666666666667E-2</c:v>
                </c:pt>
                <c:pt idx="161">
                  <c:v>0.20099999999999998</c:v>
                </c:pt>
                <c:pt idx="162">
                  <c:v>0.17833333333333332</c:v>
                </c:pt>
                <c:pt idx="163">
                  <c:v>0.307</c:v>
                </c:pt>
                <c:pt idx="164">
                  <c:v>0.17166666666666666</c:v>
                </c:pt>
                <c:pt idx="165">
                  <c:v>0.3203333333333333</c:v>
                </c:pt>
                <c:pt idx="166">
                  <c:v>0.24333333333333332</c:v>
                </c:pt>
                <c:pt idx="167">
                  <c:v>0.22966666666666669</c:v>
                </c:pt>
                <c:pt idx="168">
                  <c:v>0.17033333333333334</c:v>
                </c:pt>
                <c:pt idx="169">
                  <c:v>0.25800000000000001</c:v>
                </c:pt>
                <c:pt idx="170">
                  <c:v>0.26966666666666667</c:v>
                </c:pt>
                <c:pt idx="171">
                  <c:v>0.29833333333333334</c:v>
                </c:pt>
                <c:pt idx="172">
                  <c:v>0.20333333333333334</c:v>
                </c:pt>
                <c:pt idx="173">
                  <c:v>0.21566666666666667</c:v>
                </c:pt>
                <c:pt idx="174">
                  <c:v>0.14966666666666664</c:v>
                </c:pt>
                <c:pt idx="175">
                  <c:v>0.18566666666666665</c:v>
                </c:pt>
                <c:pt idx="176">
                  <c:v>0.26533333333333337</c:v>
                </c:pt>
                <c:pt idx="177">
                  <c:v>0.26833333333333337</c:v>
                </c:pt>
                <c:pt idx="178">
                  <c:v>0.39633333333333337</c:v>
                </c:pt>
                <c:pt idx="179">
                  <c:v>0.24500000000000002</c:v>
                </c:pt>
                <c:pt idx="180">
                  <c:v>0.26233333333333331</c:v>
                </c:pt>
                <c:pt idx="181">
                  <c:v>0.28099999999999997</c:v>
                </c:pt>
                <c:pt idx="182">
                  <c:v>0.28599999999999998</c:v>
                </c:pt>
                <c:pt idx="183">
                  <c:v>0.20999999999999996</c:v>
                </c:pt>
                <c:pt idx="184">
                  <c:v>0.16333333333333333</c:v>
                </c:pt>
                <c:pt idx="185">
                  <c:v>8.7000000000000008E-2</c:v>
                </c:pt>
                <c:pt idx="186">
                  <c:v>0.53566666666666662</c:v>
                </c:pt>
                <c:pt idx="187">
                  <c:v>0.5116666666666666</c:v>
                </c:pt>
                <c:pt idx="188">
                  <c:v>0.31966666666666671</c:v>
                </c:pt>
                <c:pt idx="189">
                  <c:v>0.29766666666666669</c:v>
                </c:pt>
                <c:pt idx="190">
                  <c:v>0.29866666666666669</c:v>
                </c:pt>
                <c:pt idx="191">
                  <c:v>0.14400000000000002</c:v>
                </c:pt>
                <c:pt idx="192">
                  <c:v>0.22999999999999998</c:v>
                </c:pt>
                <c:pt idx="193">
                  <c:v>0.19133333333333333</c:v>
                </c:pt>
                <c:pt idx="194">
                  <c:v>0.26600000000000001</c:v>
                </c:pt>
                <c:pt idx="195">
                  <c:v>0.25366666666666665</c:v>
                </c:pt>
                <c:pt idx="196">
                  <c:v>0.55633333333333335</c:v>
                </c:pt>
                <c:pt idx="197">
                  <c:v>0.69099999999999995</c:v>
                </c:pt>
                <c:pt idx="198">
                  <c:v>0.42766666666666664</c:v>
                </c:pt>
                <c:pt idx="199">
                  <c:v>0.53233333333333333</c:v>
                </c:pt>
                <c:pt idx="200">
                  <c:v>0.49899999999999994</c:v>
                </c:pt>
                <c:pt idx="201">
                  <c:v>0.38033333333333336</c:v>
                </c:pt>
                <c:pt idx="202">
                  <c:v>0.36499999999999999</c:v>
                </c:pt>
                <c:pt idx="203">
                  <c:v>0.42433333333333328</c:v>
                </c:pt>
                <c:pt idx="204">
                  <c:v>0.46900000000000003</c:v>
                </c:pt>
                <c:pt idx="205">
                  <c:v>0.3666666666666667</c:v>
                </c:pt>
                <c:pt idx="206">
                  <c:v>0.36800000000000005</c:v>
                </c:pt>
                <c:pt idx="207">
                  <c:v>0.34033333333333338</c:v>
                </c:pt>
                <c:pt idx="208">
                  <c:v>0.32550000000000001</c:v>
                </c:pt>
                <c:pt idx="209">
                  <c:v>0.44800000000000001</c:v>
                </c:pt>
                <c:pt idx="210">
                  <c:v>0.31549999999999995</c:v>
                </c:pt>
                <c:pt idx="211">
                  <c:v>0.33549999999999996</c:v>
                </c:pt>
                <c:pt idx="212">
                  <c:v>0.433</c:v>
                </c:pt>
                <c:pt idx="213">
                  <c:v>0.29833333333333334</c:v>
                </c:pt>
                <c:pt idx="214">
                  <c:v>0.312</c:v>
                </c:pt>
                <c:pt idx="215">
                  <c:v>0.33600000000000002</c:v>
                </c:pt>
                <c:pt idx="216">
                  <c:v>0.35899999999999999</c:v>
                </c:pt>
                <c:pt idx="217">
                  <c:v>0.41500000000000004</c:v>
                </c:pt>
                <c:pt idx="218">
                  <c:v>0.18799999999999997</c:v>
                </c:pt>
                <c:pt idx="219">
                  <c:v>0.3666666666666667</c:v>
                </c:pt>
                <c:pt idx="220">
                  <c:v>0.32066666666666666</c:v>
                </c:pt>
                <c:pt idx="221">
                  <c:v>0.40166666666666667</c:v>
                </c:pt>
                <c:pt idx="222">
                  <c:v>0.22233333333333336</c:v>
                </c:pt>
                <c:pt idx="223">
                  <c:v>0.35400000000000004</c:v>
                </c:pt>
                <c:pt idx="224">
                  <c:v>0.26266666666666666</c:v>
                </c:pt>
                <c:pt idx="225">
                  <c:v>0.23333333333333336</c:v>
                </c:pt>
                <c:pt idx="226">
                  <c:v>0.25</c:v>
                </c:pt>
                <c:pt idx="227">
                  <c:v>0.3133333333333333</c:v>
                </c:pt>
              </c:numCache>
            </c:numRef>
          </c:yVal>
          <c:smooth val="0"/>
          <c:extLst>
            <c:ext xmlns:c16="http://schemas.microsoft.com/office/drawing/2014/chart" uri="{C3380CC4-5D6E-409C-BE32-E72D297353CC}">
              <c16:uniqueId val="{00000002-6F9B-48DA-B3DC-E750F7200D55}"/>
            </c:ext>
          </c:extLst>
        </c:ser>
        <c:dLbls>
          <c:showLegendKey val="0"/>
          <c:showVal val="0"/>
          <c:showCatName val="0"/>
          <c:showSerName val="0"/>
          <c:showPercent val="0"/>
          <c:showBubbleSize val="0"/>
        </c:dLbls>
        <c:axId val="924606431"/>
        <c:axId val="924620575"/>
      </c:scatterChart>
      <c:valAx>
        <c:axId val="924606431"/>
        <c:scaling>
          <c:orientation val="minMax"/>
          <c:max val="43922"/>
          <c:min val="37012"/>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Time</a:t>
                </a:r>
              </a:p>
            </c:rich>
          </c:tx>
          <c:layout>
            <c:manualLayout>
              <c:xMode val="edge"/>
              <c:yMode val="edge"/>
              <c:x val="0.46676462835177451"/>
              <c:y val="0.9599075537795783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yyyy" sourceLinked="0"/>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24620575"/>
        <c:crosses val="autoZero"/>
        <c:crossBetween val="midCat"/>
        <c:majorUnit val="730"/>
        <c:minorUnit val="365"/>
      </c:valAx>
      <c:valAx>
        <c:axId val="924620575"/>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dirty="0"/>
                  <a:t>Water TP Concentration (µM)</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24606431"/>
        <c:crosses val="autoZero"/>
        <c:crossBetween val="midCat"/>
      </c:valAx>
      <c:spPr>
        <a:noFill/>
        <a:ln>
          <a:solidFill>
            <a:schemeClr val="tx1"/>
          </a:solidFill>
        </a:ln>
        <a:effectLst/>
      </c:spPr>
    </c:plotArea>
    <c:legend>
      <c:legendPos val="b"/>
      <c:layout>
        <c:manualLayout>
          <c:xMode val="edge"/>
          <c:yMode val="edge"/>
          <c:x val="0.11997776050078081"/>
          <c:y val="4.1797403893697349E-2"/>
          <c:w val="0.27651242775916607"/>
          <c:h val="0.114337204600364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8118034515436"/>
          <c:y val="1.9858151592527705E-2"/>
          <c:w val="0.85032174699357999"/>
          <c:h val="0.87874782968151299"/>
        </c:manualLayout>
      </c:layout>
      <c:scatterChart>
        <c:scatterStyle val="lineMarker"/>
        <c:varyColors val="0"/>
        <c:ser>
          <c:idx val="1"/>
          <c:order val="0"/>
          <c:tx>
            <c:strRef>
              <c:f>'TP MEANS'!$F$1</c:f>
              <c:strCache>
                <c:ptCount val="1"/>
                <c:pt idx="0">
                  <c:v>SRS mangroves</c:v>
                </c:pt>
              </c:strCache>
            </c:strRef>
          </c:tx>
          <c:spPr>
            <a:ln w="12700" cap="rnd">
              <a:solidFill>
                <a:schemeClr val="accent6">
                  <a:lumMod val="50000"/>
                </a:schemeClr>
              </a:solidFill>
              <a:round/>
            </a:ln>
            <a:effectLst/>
          </c:spPr>
          <c:marker>
            <c:symbol val="none"/>
          </c:marker>
          <c:trendline>
            <c:spPr>
              <a:ln w="19050" cap="rnd">
                <a:solidFill>
                  <a:schemeClr val="accent6">
                    <a:lumMod val="50000"/>
                  </a:schemeClr>
                </a:solidFill>
                <a:prstDash val="sysDot"/>
              </a:ln>
              <a:effectLst/>
            </c:spPr>
            <c:trendlineType val="linear"/>
            <c:dispRSqr val="0"/>
            <c:dispEq val="0"/>
          </c:trendline>
          <c:xVal>
            <c:numRef>
              <c:f>'TP MEANS'!$A$2:$A$229</c:f>
              <c:numCache>
                <c:formatCode>m/d/yyyy</c:formatCode>
                <c:ptCount val="228"/>
                <c:pt idx="0">
                  <c:v>37012</c:v>
                </c:pt>
                <c:pt idx="1">
                  <c:v>37043</c:v>
                </c:pt>
                <c:pt idx="2">
                  <c:v>37073</c:v>
                </c:pt>
                <c:pt idx="3">
                  <c:v>37104</c:v>
                </c:pt>
                <c:pt idx="4">
                  <c:v>37135</c:v>
                </c:pt>
                <c:pt idx="5">
                  <c:v>37165</c:v>
                </c:pt>
                <c:pt idx="6">
                  <c:v>37196</c:v>
                </c:pt>
                <c:pt idx="7">
                  <c:v>37226</c:v>
                </c:pt>
                <c:pt idx="8">
                  <c:v>37257</c:v>
                </c:pt>
                <c:pt idx="9">
                  <c:v>37288</c:v>
                </c:pt>
                <c:pt idx="10">
                  <c:v>37316</c:v>
                </c:pt>
                <c:pt idx="11">
                  <c:v>37347</c:v>
                </c:pt>
                <c:pt idx="12">
                  <c:v>37377</c:v>
                </c:pt>
                <c:pt idx="13">
                  <c:v>37408</c:v>
                </c:pt>
                <c:pt idx="14">
                  <c:v>37438</c:v>
                </c:pt>
                <c:pt idx="15">
                  <c:v>37469</c:v>
                </c:pt>
                <c:pt idx="16">
                  <c:v>37500</c:v>
                </c:pt>
                <c:pt idx="17">
                  <c:v>37530</c:v>
                </c:pt>
                <c:pt idx="18">
                  <c:v>37561</c:v>
                </c:pt>
                <c:pt idx="19">
                  <c:v>37591</c:v>
                </c:pt>
                <c:pt idx="20">
                  <c:v>37622</c:v>
                </c:pt>
                <c:pt idx="21">
                  <c:v>37653</c:v>
                </c:pt>
                <c:pt idx="22">
                  <c:v>37681</c:v>
                </c:pt>
                <c:pt idx="23">
                  <c:v>37712</c:v>
                </c:pt>
                <c:pt idx="24">
                  <c:v>37742</c:v>
                </c:pt>
                <c:pt idx="25">
                  <c:v>37773</c:v>
                </c:pt>
                <c:pt idx="26">
                  <c:v>37803</c:v>
                </c:pt>
                <c:pt idx="27">
                  <c:v>37834</c:v>
                </c:pt>
                <c:pt idx="28">
                  <c:v>37865</c:v>
                </c:pt>
                <c:pt idx="29">
                  <c:v>37895</c:v>
                </c:pt>
                <c:pt idx="30">
                  <c:v>37926</c:v>
                </c:pt>
                <c:pt idx="31">
                  <c:v>37956</c:v>
                </c:pt>
                <c:pt idx="32">
                  <c:v>37987</c:v>
                </c:pt>
                <c:pt idx="33">
                  <c:v>38018</c:v>
                </c:pt>
                <c:pt idx="34">
                  <c:v>38047</c:v>
                </c:pt>
                <c:pt idx="35">
                  <c:v>38078</c:v>
                </c:pt>
                <c:pt idx="36">
                  <c:v>38108</c:v>
                </c:pt>
                <c:pt idx="37">
                  <c:v>38139</c:v>
                </c:pt>
                <c:pt idx="38">
                  <c:v>38169</c:v>
                </c:pt>
                <c:pt idx="39">
                  <c:v>38200</c:v>
                </c:pt>
                <c:pt idx="40">
                  <c:v>38231</c:v>
                </c:pt>
                <c:pt idx="41">
                  <c:v>38261</c:v>
                </c:pt>
                <c:pt idx="42">
                  <c:v>38292</c:v>
                </c:pt>
                <c:pt idx="43">
                  <c:v>38322</c:v>
                </c:pt>
                <c:pt idx="44">
                  <c:v>38353</c:v>
                </c:pt>
                <c:pt idx="45">
                  <c:v>38384</c:v>
                </c:pt>
                <c:pt idx="46">
                  <c:v>38412</c:v>
                </c:pt>
                <c:pt idx="47">
                  <c:v>38443</c:v>
                </c:pt>
                <c:pt idx="48">
                  <c:v>38473</c:v>
                </c:pt>
                <c:pt idx="49">
                  <c:v>38504</c:v>
                </c:pt>
                <c:pt idx="50">
                  <c:v>38534</c:v>
                </c:pt>
                <c:pt idx="51">
                  <c:v>38565</c:v>
                </c:pt>
                <c:pt idx="52">
                  <c:v>38596</c:v>
                </c:pt>
                <c:pt idx="53">
                  <c:v>38626</c:v>
                </c:pt>
                <c:pt idx="54">
                  <c:v>38657</c:v>
                </c:pt>
                <c:pt idx="55">
                  <c:v>38687</c:v>
                </c:pt>
                <c:pt idx="56">
                  <c:v>38718</c:v>
                </c:pt>
                <c:pt idx="57">
                  <c:v>38749</c:v>
                </c:pt>
                <c:pt idx="58">
                  <c:v>38777</c:v>
                </c:pt>
                <c:pt idx="59">
                  <c:v>38808</c:v>
                </c:pt>
                <c:pt idx="60">
                  <c:v>38838</c:v>
                </c:pt>
                <c:pt idx="61">
                  <c:v>38869</c:v>
                </c:pt>
                <c:pt idx="62">
                  <c:v>38899</c:v>
                </c:pt>
                <c:pt idx="63">
                  <c:v>38930</c:v>
                </c:pt>
                <c:pt idx="64">
                  <c:v>38961</c:v>
                </c:pt>
                <c:pt idx="65">
                  <c:v>38991</c:v>
                </c:pt>
                <c:pt idx="66">
                  <c:v>39022</c:v>
                </c:pt>
                <c:pt idx="67">
                  <c:v>39052</c:v>
                </c:pt>
                <c:pt idx="68">
                  <c:v>39083</c:v>
                </c:pt>
                <c:pt idx="69">
                  <c:v>39114</c:v>
                </c:pt>
                <c:pt idx="70">
                  <c:v>39142</c:v>
                </c:pt>
                <c:pt idx="71">
                  <c:v>39173</c:v>
                </c:pt>
                <c:pt idx="72">
                  <c:v>39203</c:v>
                </c:pt>
                <c:pt idx="73">
                  <c:v>39234</c:v>
                </c:pt>
                <c:pt idx="74">
                  <c:v>39264</c:v>
                </c:pt>
                <c:pt idx="75">
                  <c:v>39295</c:v>
                </c:pt>
                <c:pt idx="76">
                  <c:v>39326</c:v>
                </c:pt>
                <c:pt idx="77">
                  <c:v>39356</c:v>
                </c:pt>
                <c:pt idx="78">
                  <c:v>39387</c:v>
                </c:pt>
                <c:pt idx="79">
                  <c:v>39417</c:v>
                </c:pt>
                <c:pt idx="80">
                  <c:v>39448</c:v>
                </c:pt>
                <c:pt idx="81">
                  <c:v>39479</c:v>
                </c:pt>
                <c:pt idx="82">
                  <c:v>39508</c:v>
                </c:pt>
                <c:pt idx="83">
                  <c:v>39539</c:v>
                </c:pt>
                <c:pt idx="84">
                  <c:v>39569</c:v>
                </c:pt>
                <c:pt idx="85">
                  <c:v>39600</c:v>
                </c:pt>
                <c:pt idx="86">
                  <c:v>39630</c:v>
                </c:pt>
                <c:pt idx="87">
                  <c:v>39661</c:v>
                </c:pt>
                <c:pt idx="88">
                  <c:v>39692</c:v>
                </c:pt>
                <c:pt idx="89">
                  <c:v>39722</c:v>
                </c:pt>
                <c:pt idx="90">
                  <c:v>39753</c:v>
                </c:pt>
                <c:pt idx="91">
                  <c:v>39783</c:v>
                </c:pt>
                <c:pt idx="92">
                  <c:v>39814</c:v>
                </c:pt>
                <c:pt idx="93">
                  <c:v>39845</c:v>
                </c:pt>
                <c:pt idx="94">
                  <c:v>39873</c:v>
                </c:pt>
                <c:pt idx="95">
                  <c:v>39904</c:v>
                </c:pt>
                <c:pt idx="96">
                  <c:v>39934</c:v>
                </c:pt>
                <c:pt idx="97">
                  <c:v>39965</c:v>
                </c:pt>
                <c:pt idx="98">
                  <c:v>39995</c:v>
                </c:pt>
                <c:pt idx="99">
                  <c:v>40026</c:v>
                </c:pt>
                <c:pt idx="100">
                  <c:v>40057</c:v>
                </c:pt>
                <c:pt idx="101">
                  <c:v>40087</c:v>
                </c:pt>
                <c:pt idx="102">
                  <c:v>40118</c:v>
                </c:pt>
                <c:pt idx="103">
                  <c:v>40148</c:v>
                </c:pt>
                <c:pt idx="104">
                  <c:v>40179</c:v>
                </c:pt>
                <c:pt idx="105">
                  <c:v>40210</c:v>
                </c:pt>
                <c:pt idx="106">
                  <c:v>40238</c:v>
                </c:pt>
                <c:pt idx="107">
                  <c:v>40269</c:v>
                </c:pt>
                <c:pt idx="108">
                  <c:v>40299</c:v>
                </c:pt>
                <c:pt idx="109">
                  <c:v>40330</c:v>
                </c:pt>
                <c:pt idx="110">
                  <c:v>40360</c:v>
                </c:pt>
                <c:pt idx="111">
                  <c:v>40391</c:v>
                </c:pt>
                <c:pt idx="112">
                  <c:v>40422</c:v>
                </c:pt>
                <c:pt idx="113">
                  <c:v>40452</c:v>
                </c:pt>
                <c:pt idx="114">
                  <c:v>40483</c:v>
                </c:pt>
                <c:pt idx="115">
                  <c:v>40513</c:v>
                </c:pt>
                <c:pt idx="116">
                  <c:v>40544</c:v>
                </c:pt>
                <c:pt idx="117">
                  <c:v>40575</c:v>
                </c:pt>
                <c:pt idx="118">
                  <c:v>40603</c:v>
                </c:pt>
                <c:pt idx="119">
                  <c:v>40634</c:v>
                </c:pt>
                <c:pt idx="120">
                  <c:v>40664</c:v>
                </c:pt>
                <c:pt idx="121">
                  <c:v>40695</c:v>
                </c:pt>
                <c:pt idx="122">
                  <c:v>40725</c:v>
                </c:pt>
                <c:pt idx="123">
                  <c:v>40756</c:v>
                </c:pt>
                <c:pt idx="124">
                  <c:v>40787</c:v>
                </c:pt>
                <c:pt idx="125">
                  <c:v>40817</c:v>
                </c:pt>
                <c:pt idx="126">
                  <c:v>40848</c:v>
                </c:pt>
                <c:pt idx="127">
                  <c:v>40878</c:v>
                </c:pt>
                <c:pt idx="128">
                  <c:v>40909</c:v>
                </c:pt>
                <c:pt idx="129">
                  <c:v>40940</c:v>
                </c:pt>
                <c:pt idx="130">
                  <c:v>40969</c:v>
                </c:pt>
                <c:pt idx="131">
                  <c:v>41000</c:v>
                </c:pt>
                <c:pt idx="132">
                  <c:v>41030</c:v>
                </c:pt>
                <c:pt idx="133">
                  <c:v>41061</c:v>
                </c:pt>
                <c:pt idx="134">
                  <c:v>41091</c:v>
                </c:pt>
                <c:pt idx="135">
                  <c:v>41122</c:v>
                </c:pt>
                <c:pt idx="136">
                  <c:v>41153</c:v>
                </c:pt>
                <c:pt idx="137">
                  <c:v>41183</c:v>
                </c:pt>
                <c:pt idx="138">
                  <c:v>41214</c:v>
                </c:pt>
                <c:pt idx="139">
                  <c:v>41244</c:v>
                </c:pt>
                <c:pt idx="140">
                  <c:v>41275</c:v>
                </c:pt>
                <c:pt idx="141">
                  <c:v>41306</c:v>
                </c:pt>
                <c:pt idx="142">
                  <c:v>41334</c:v>
                </c:pt>
                <c:pt idx="143">
                  <c:v>41365</c:v>
                </c:pt>
                <c:pt idx="144">
                  <c:v>41395</c:v>
                </c:pt>
                <c:pt idx="145">
                  <c:v>41426</c:v>
                </c:pt>
                <c:pt idx="146">
                  <c:v>41456</c:v>
                </c:pt>
                <c:pt idx="147">
                  <c:v>41487</c:v>
                </c:pt>
                <c:pt idx="148">
                  <c:v>41518</c:v>
                </c:pt>
                <c:pt idx="149">
                  <c:v>41548</c:v>
                </c:pt>
                <c:pt idx="150">
                  <c:v>41579</c:v>
                </c:pt>
                <c:pt idx="151">
                  <c:v>41609</c:v>
                </c:pt>
                <c:pt idx="152">
                  <c:v>41640</c:v>
                </c:pt>
                <c:pt idx="153">
                  <c:v>41671</c:v>
                </c:pt>
                <c:pt idx="154">
                  <c:v>41699</c:v>
                </c:pt>
                <c:pt idx="155">
                  <c:v>41730</c:v>
                </c:pt>
                <c:pt idx="156">
                  <c:v>41760</c:v>
                </c:pt>
                <c:pt idx="157">
                  <c:v>41791</c:v>
                </c:pt>
                <c:pt idx="158">
                  <c:v>41821</c:v>
                </c:pt>
                <c:pt idx="159">
                  <c:v>41852</c:v>
                </c:pt>
                <c:pt idx="160">
                  <c:v>41883</c:v>
                </c:pt>
                <c:pt idx="161">
                  <c:v>41913</c:v>
                </c:pt>
                <c:pt idx="162">
                  <c:v>41944</c:v>
                </c:pt>
                <c:pt idx="163">
                  <c:v>41974</c:v>
                </c:pt>
                <c:pt idx="164">
                  <c:v>42005</c:v>
                </c:pt>
                <c:pt idx="165">
                  <c:v>42036</c:v>
                </c:pt>
                <c:pt idx="166">
                  <c:v>42064</c:v>
                </c:pt>
                <c:pt idx="167">
                  <c:v>42095</c:v>
                </c:pt>
                <c:pt idx="168">
                  <c:v>42125</c:v>
                </c:pt>
                <c:pt idx="169">
                  <c:v>42156</c:v>
                </c:pt>
                <c:pt idx="170">
                  <c:v>42186</c:v>
                </c:pt>
                <c:pt idx="171">
                  <c:v>42217</c:v>
                </c:pt>
                <c:pt idx="172">
                  <c:v>42248</c:v>
                </c:pt>
                <c:pt idx="173">
                  <c:v>42278</c:v>
                </c:pt>
                <c:pt idx="174">
                  <c:v>42309</c:v>
                </c:pt>
                <c:pt idx="175">
                  <c:v>42339</c:v>
                </c:pt>
                <c:pt idx="176">
                  <c:v>42370</c:v>
                </c:pt>
                <c:pt idx="177">
                  <c:v>42401</c:v>
                </c:pt>
                <c:pt idx="178">
                  <c:v>42430</c:v>
                </c:pt>
                <c:pt idx="179">
                  <c:v>42461</c:v>
                </c:pt>
                <c:pt idx="180">
                  <c:v>42491</c:v>
                </c:pt>
                <c:pt idx="181">
                  <c:v>42522</c:v>
                </c:pt>
                <c:pt idx="182">
                  <c:v>42552</c:v>
                </c:pt>
                <c:pt idx="183">
                  <c:v>42583</c:v>
                </c:pt>
                <c:pt idx="184">
                  <c:v>42614</c:v>
                </c:pt>
                <c:pt idx="185">
                  <c:v>42644</c:v>
                </c:pt>
                <c:pt idx="186">
                  <c:v>42675</c:v>
                </c:pt>
                <c:pt idx="187">
                  <c:v>42705</c:v>
                </c:pt>
                <c:pt idx="188">
                  <c:v>42736</c:v>
                </c:pt>
                <c:pt idx="189">
                  <c:v>42767</c:v>
                </c:pt>
                <c:pt idx="190">
                  <c:v>42795</c:v>
                </c:pt>
                <c:pt idx="191">
                  <c:v>42826</c:v>
                </c:pt>
                <c:pt idx="192">
                  <c:v>42856</c:v>
                </c:pt>
                <c:pt idx="193">
                  <c:v>42887</c:v>
                </c:pt>
                <c:pt idx="194">
                  <c:v>42917</c:v>
                </c:pt>
                <c:pt idx="195">
                  <c:v>42948</c:v>
                </c:pt>
                <c:pt idx="196">
                  <c:v>42979</c:v>
                </c:pt>
                <c:pt idx="197">
                  <c:v>43009</c:v>
                </c:pt>
                <c:pt idx="198">
                  <c:v>43040</c:v>
                </c:pt>
                <c:pt idx="199">
                  <c:v>43070</c:v>
                </c:pt>
                <c:pt idx="200">
                  <c:v>43101</c:v>
                </c:pt>
                <c:pt idx="201">
                  <c:v>43132</c:v>
                </c:pt>
                <c:pt idx="202">
                  <c:v>43160</c:v>
                </c:pt>
                <c:pt idx="203">
                  <c:v>43191</c:v>
                </c:pt>
                <c:pt idx="204">
                  <c:v>43221</c:v>
                </c:pt>
                <c:pt idx="205">
                  <c:v>43252</c:v>
                </c:pt>
                <c:pt idx="206">
                  <c:v>43282</c:v>
                </c:pt>
                <c:pt idx="207">
                  <c:v>43313</c:v>
                </c:pt>
                <c:pt idx="208">
                  <c:v>43344</c:v>
                </c:pt>
                <c:pt idx="209">
                  <c:v>43374</c:v>
                </c:pt>
                <c:pt idx="210">
                  <c:v>43405</c:v>
                </c:pt>
                <c:pt idx="211">
                  <c:v>43435</c:v>
                </c:pt>
                <c:pt idx="212">
                  <c:v>43466</c:v>
                </c:pt>
                <c:pt idx="213">
                  <c:v>43497</c:v>
                </c:pt>
                <c:pt idx="214">
                  <c:v>43525</c:v>
                </c:pt>
                <c:pt idx="215">
                  <c:v>43556</c:v>
                </c:pt>
                <c:pt idx="216">
                  <c:v>43586</c:v>
                </c:pt>
                <c:pt idx="217">
                  <c:v>43617</c:v>
                </c:pt>
                <c:pt idx="218">
                  <c:v>43647</c:v>
                </c:pt>
                <c:pt idx="219">
                  <c:v>43678</c:v>
                </c:pt>
                <c:pt idx="220">
                  <c:v>43709</c:v>
                </c:pt>
                <c:pt idx="221">
                  <c:v>43739</c:v>
                </c:pt>
                <c:pt idx="222">
                  <c:v>43770</c:v>
                </c:pt>
                <c:pt idx="223">
                  <c:v>43800</c:v>
                </c:pt>
                <c:pt idx="224">
                  <c:v>43831</c:v>
                </c:pt>
                <c:pt idx="225">
                  <c:v>43862</c:v>
                </c:pt>
                <c:pt idx="226">
                  <c:v>43891</c:v>
                </c:pt>
                <c:pt idx="227">
                  <c:v>43922</c:v>
                </c:pt>
              </c:numCache>
            </c:numRef>
          </c:xVal>
          <c:yVal>
            <c:numRef>
              <c:f>'TP MEANS'!$F$2:$F$229</c:f>
              <c:numCache>
                <c:formatCode>General</c:formatCode>
                <c:ptCount val="228"/>
                <c:pt idx="0">
                  <c:v>0.58333333333333337</c:v>
                </c:pt>
                <c:pt idx="1">
                  <c:v>0.51</c:v>
                </c:pt>
                <c:pt idx="2">
                  <c:v>0.40000000000000008</c:v>
                </c:pt>
                <c:pt idx="3">
                  <c:v>0.35166666666666663</c:v>
                </c:pt>
                <c:pt idx="4">
                  <c:v>0.23666666666666666</c:v>
                </c:pt>
                <c:pt idx="5">
                  <c:v>0.28333333333333333</c:v>
                </c:pt>
                <c:pt idx="6">
                  <c:v>0.2233333333333333</c:v>
                </c:pt>
                <c:pt idx="7">
                  <c:v>0.24</c:v>
                </c:pt>
                <c:pt idx="8">
                  <c:v>0.39666666666666667</c:v>
                </c:pt>
                <c:pt idx="9">
                  <c:v>0.44666666666666671</c:v>
                </c:pt>
                <c:pt idx="10">
                  <c:v>0.39999999999999997</c:v>
                </c:pt>
                <c:pt idx="11">
                  <c:v>0.35333333333333333</c:v>
                </c:pt>
                <c:pt idx="12">
                  <c:v>0.79333333333333333</c:v>
                </c:pt>
                <c:pt idx="13">
                  <c:v>0.3033333333333334</c:v>
                </c:pt>
                <c:pt idx="14">
                  <c:v>0.3133333333333333</c:v>
                </c:pt>
                <c:pt idx="15">
                  <c:v>0.2233333333333333</c:v>
                </c:pt>
                <c:pt idx="16">
                  <c:v>0.21333333333333335</c:v>
                </c:pt>
                <c:pt idx="17">
                  <c:v>0.26666666666666666</c:v>
                </c:pt>
                <c:pt idx="18">
                  <c:v>0.21</c:v>
                </c:pt>
                <c:pt idx="19">
                  <c:v>0.21166666666666667</c:v>
                </c:pt>
                <c:pt idx="20">
                  <c:v>0.21666666666666665</c:v>
                </c:pt>
                <c:pt idx="21">
                  <c:v>0.33666666666666667</c:v>
                </c:pt>
                <c:pt idx="22">
                  <c:v>0.38000000000000006</c:v>
                </c:pt>
                <c:pt idx="23">
                  <c:v>0.3833333333333333</c:v>
                </c:pt>
                <c:pt idx="24">
                  <c:v>0.38000000000000006</c:v>
                </c:pt>
                <c:pt idx="25">
                  <c:v>0.34</c:v>
                </c:pt>
                <c:pt idx="26">
                  <c:v>0.3833333333333333</c:v>
                </c:pt>
                <c:pt idx="27">
                  <c:v>0.28666666666666668</c:v>
                </c:pt>
                <c:pt idx="28">
                  <c:v>0.25</c:v>
                </c:pt>
                <c:pt idx="29">
                  <c:v>0.26666666666666666</c:v>
                </c:pt>
                <c:pt idx="30">
                  <c:v>0.45666666666666661</c:v>
                </c:pt>
                <c:pt idx="31">
                  <c:v>0.24666666666666667</c:v>
                </c:pt>
                <c:pt idx="32">
                  <c:v>0.22999999999999998</c:v>
                </c:pt>
                <c:pt idx="33">
                  <c:v>0.17333333333333334</c:v>
                </c:pt>
                <c:pt idx="34">
                  <c:v>0.18833333333333332</c:v>
                </c:pt>
                <c:pt idx="35">
                  <c:v>0.27333333333333337</c:v>
                </c:pt>
                <c:pt idx="36">
                  <c:v>0.38999999999999996</c:v>
                </c:pt>
                <c:pt idx="37">
                  <c:v>0.40000000000000008</c:v>
                </c:pt>
                <c:pt idx="38">
                  <c:v>0.39166666666666666</c:v>
                </c:pt>
                <c:pt idx="39">
                  <c:v>0.3666666666666667</c:v>
                </c:pt>
                <c:pt idx="40">
                  <c:v>0.33</c:v>
                </c:pt>
                <c:pt idx="41">
                  <c:v>0.3066666666666667</c:v>
                </c:pt>
                <c:pt idx="42">
                  <c:v>0.21333333333333335</c:v>
                </c:pt>
                <c:pt idx="43">
                  <c:v>0.26666666666666666</c:v>
                </c:pt>
                <c:pt idx="44">
                  <c:v>0.25666666666666665</c:v>
                </c:pt>
                <c:pt idx="45">
                  <c:v>0.39666666666666667</c:v>
                </c:pt>
                <c:pt idx="46">
                  <c:v>0.39999999999999997</c:v>
                </c:pt>
                <c:pt idx="47">
                  <c:v>0.65666666666666662</c:v>
                </c:pt>
                <c:pt idx="48">
                  <c:v>0.48</c:v>
                </c:pt>
                <c:pt idx="49">
                  <c:v>0.52999999999999992</c:v>
                </c:pt>
                <c:pt idx="50">
                  <c:v>0.4366666666666667</c:v>
                </c:pt>
                <c:pt idx="51">
                  <c:v>0.47166666666666668</c:v>
                </c:pt>
                <c:pt idx="52">
                  <c:v>0.50666666666666671</c:v>
                </c:pt>
                <c:pt idx="53">
                  <c:v>0.31</c:v>
                </c:pt>
                <c:pt idx="54">
                  <c:v>0.97000000000000008</c:v>
                </c:pt>
                <c:pt idx="55">
                  <c:v>0.54999999999999993</c:v>
                </c:pt>
                <c:pt idx="56">
                  <c:v>0.53</c:v>
                </c:pt>
                <c:pt idx="57">
                  <c:v>0.76666666666666661</c:v>
                </c:pt>
                <c:pt idx="58">
                  <c:v>0.62333333333333341</c:v>
                </c:pt>
                <c:pt idx="59">
                  <c:v>1.17</c:v>
                </c:pt>
                <c:pt idx="60">
                  <c:v>1.4333333333333333</c:v>
                </c:pt>
                <c:pt idx="61">
                  <c:v>0.81333333333333335</c:v>
                </c:pt>
                <c:pt idx="62">
                  <c:v>0.52666666666666673</c:v>
                </c:pt>
                <c:pt idx="63">
                  <c:v>0.58000000000000007</c:v>
                </c:pt>
                <c:pt idx="64">
                  <c:v>0.83999999999999986</c:v>
                </c:pt>
                <c:pt idx="65">
                  <c:v>0.52666666666666673</c:v>
                </c:pt>
                <c:pt idx="66">
                  <c:v>0.6333333333333333</c:v>
                </c:pt>
                <c:pt idx="67">
                  <c:v>0.50666666666666671</c:v>
                </c:pt>
                <c:pt idx="68">
                  <c:v>0.58666666666666656</c:v>
                </c:pt>
                <c:pt idx="69">
                  <c:v>0.55999999999999994</c:v>
                </c:pt>
                <c:pt idx="70">
                  <c:v>0.73666666666666669</c:v>
                </c:pt>
                <c:pt idx="71">
                  <c:v>0.64666666666666661</c:v>
                </c:pt>
                <c:pt idx="72">
                  <c:v>0.50166666666666659</c:v>
                </c:pt>
                <c:pt idx="73">
                  <c:v>0.54</c:v>
                </c:pt>
                <c:pt idx="74">
                  <c:v>1.1166666666666667</c:v>
                </c:pt>
                <c:pt idx="75">
                  <c:v>0.67</c:v>
                </c:pt>
                <c:pt idx="76">
                  <c:v>0.51666666666666672</c:v>
                </c:pt>
                <c:pt idx="77">
                  <c:v>0.9</c:v>
                </c:pt>
                <c:pt idx="78">
                  <c:v>0.62</c:v>
                </c:pt>
                <c:pt idx="79">
                  <c:v>0.40000000000000008</c:v>
                </c:pt>
                <c:pt idx="80">
                  <c:v>0.64333333333333342</c:v>
                </c:pt>
                <c:pt idx="81">
                  <c:v>0.77</c:v>
                </c:pt>
                <c:pt idx="82">
                  <c:v>0.71666666666666667</c:v>
                </c:pt>
                <c:pt idx="83">
                  <c:v>0.57333333333333336</c:v>
                </c:pt>
                <c:pt idx="84">
                  <c:v>0.71</c:v>
                </c:pt>
                <c:pt idx="85">
                  <c:v>0.71333333333333326</c:v>
                </c:pt>
                <c:pt idx="86">
                  <c:v>1.0633333333333332</c:v>
                </c:pt>
                <c:pt idx="87">
                  <c:v>0.58333333333333337</c:v>
                </c:pt>
                <c:pt idx="88">
                  <c:v>0.81666666666666676</c:v>
                </c:pt>
                <c:pt idx="89">
                  <c:v>0.38999999999999996</c:v>
                </c:pt>
                <c:pt idx="90">
                  <c:v>0.23333333333333331</c:v>
                </c:pt>
                <c:pt idx="91">
                  <c:v>0.39999999999999997</c:v>
                </c:pt>
                <c:pt idx="92">
                  <c:v>0.41</c:v>
                </c:pt>
                <c:pt idx="93">
                  <c:v>0.40333333333333332</c:v>
                </c:pt>
                <c:pt idx="94">
                  <c:v>0.54666666666666675</c:v>
                </c:pt>
                <c:pt idx="95">
                  <c:v>0.73</c:v>
                </c:pt>
                <c:pt idx="96">
                  <c:v>0.56999999999999995</c:v>
                </c:pt>
                <c:pt idx="97">
                  <c:v>0.35333333333333333</c:v>
                </c:pt>
                <c:pt idx="98">
                  <c:v>0.5</c:v>
                </c:pt>
                <c:pt idx="99">
                  <c:v>1.33</c:v>
                </c:pt>
                <c:pt idx="100">
                  <c:v>0.4466666666666666</c:v>
                </c:pt>
                <c:pt idx="101">
                  <c:v>0.78666666666666663</c:v>
                </c:pt>
                <c:pt idx="102">
                  <c:v>0.67333333333333334</c:v>
                </c:pt>
                <c:pt idx="103">
                  <c:v>0.52666666666666673</c:v>
                </c:pt>
                <c:pt idx="104">
                  <c:v>0.26333333333333336</c:v>
                </c:pt>
                <c:pt idx="105">
                  <c:v>0.90666666666666662</c:v>
                </c:pt>
                <c:pt idx="106">
                  <c:v>0.41</c:v>
                </c:pt>
                <c:pt idx="107">
                  <c:v>0.68166666666666664</c:v>
                </c:pt>
                <c:pt idx="108">
                  <c:v>0.65666666666666673</c:v>
                </c:pt>
                <c:pt idx="109">
                  <c:v>0.52999999999999992</c:v>
                </c:pt>
                <c:pt idx="110">
                  <c:v>0.65499999999999992</c:v>
                </c:pt>
                <c:pt idx="111">
                  <c:v>0.36166666666666664</c:v>
                </c:pt>
                <c:pt idx="112">
                  <c:v>0.34666666666666668</c:v>
                </c:pt>
                <c:pt idx="113">
                  <c:v>0.45166666666666666</c:v>
                </c:pt>
                <c:pt idx="114">
                  <c:v>0.37833333333333335</c:v>
                </c:pt>
                <c:pt idx="115">
                  <c:v>0.35000000000000003</c:v>
                </c:pt>
                <c:pt idx="116">
                  <c:v>0.96</c:v>
                </c:pt>
                <c:pt idx="117">
                  <c:v>0.47833333333333333</c:v>
                </c:pt>
                <c:pt idx="118">
                  <c:v>0.55666666666666664</c:v>
                </c:pt>
                <c:pt idx="119">
                  <c:v>0.45</c:v>
                </c:pt>
                <c:pt idx="120">
                  <c:v>0.47333333333333338</c:v>
                </c:pt>
                <c:pt idx="121">
                  <c:v>0.54333333333333333</c:v>
                </c:pt>
                <c:pt idx="122">
                  <c:v>0.50666666666666671</c:v>
                </c:pt>
                <c:pt idx="123">
                  <c:v>0.40333333333333332</c:v>
                </c:pt>
                <c:pt idx="124">
                  <c:v>0.48666666666666664</c:v>
                </c:pt>
                <c:pt idx="125">
                  <c:v>0.42333333333333334</c:v>
                </c:pt>
                <c:pt idx="126">
                  <c:v>0.42</c:v>
                </c:pt>
                <c:pt idx="127">
                  <c:v>0.3666666666666667</c:v>
                </c:pt>
                <c:pt idx="128">
                  <c:v>0.36999999999999994</c:v>
                </c:pt>
                <c:pt idx="129">
                  <c:v>0.45999999999999996</c:v>
                </c:pt>
                <c:pt idx="130">
                  <c:v>0.34</c:v>
                </c:pt>
                <c:pt idx="131">
                  <c:v>0.5</c:v>
                </c:pt>
                <c:pt idx="132">
                  <c:v>0.50666666666666671</c:v>
                </c:pt>
                <c:pt idx="133">
                  <c:v>0.63</c:v>
                </c:pt>
                <c:pt idx="134">
                  <c:v>0.4466666666666666</c:v>
                </c:pt>
                <c:pt idx="135">
                  <c:v>0.4466666666666666</c:v>
                </c:pt>
                <c:pt idx="136">
                  <c:v>0.48333333333333339</c:v>
                </c:pt>
                <c:pt idx="137">
                  <c:v>0.78666666666666663</c:v>
                </c:pt>
                <c:pt idx="138">
                  <c:v>0.46666666666666673</c:v>
                </c:pt>
                <c:pt idx="139">
                  <c:v>0.54666666666666675</c:v>
                </c:pt>
                <c:pt idx="140">
                  <c:v>0.83333333333333337</c:v>
                </c:pt>
                <c:pt idx="141">
                  <c:v>0.45999999999999996</c:v>
                </c:pt>
                <c:pt idx="142">
                  <c:v>0.53666666666666674</c:v>
                </c:pt>
                <c:pt idx="143">
                  <c:v>0.70333333333333348</c:v>
                </c:pt>
                <c:pt idx="144">
                  <c:v>0.52</c:v>
                </c:pt>
                <c:pt idx="145">
                  <c:v>0.51333333333333331</c:v>
                </c:pt>
                <c:pt idx="146">
                  <c:v>1.6833333333333336</c:v>
                </c:pt>
                <c:pt idx="147">
                  <c:v>0.51</c:v>
                </c:pt>
                <c:pt idx="148">
                  <c:v>0.41666666666666669</c:v>
                </c:pt>
                <c:pt idx="149">
                  <c:v>0.57333333333333336</c:v>
                </c:pt>
                <c:pt idx="150">
                  <c:v>0.40333333333333332</c:v>
                </c:pt>
                <c:pt idx="151">
                  <c:v>0.41333333333333333</c:v>
                </c:pt>
                <c:pt idx="152">
                  <c:v>0.34666666666666668</c:v>
                </c:pt>
                <c:pt idx="153">
                  <c:v>0.45999999999999996</c:v>
                </c:pt>
                <c:pt idx="154">
                  <c:v>0.97666666666666657</c:v>
                </c:pt>
                <c:pt idx="155">
                  <c:v>0.75</c:v>
                </c:pt>
                <c:pt idx="156">
                  <c:v>0.63</c:v>
                </c:pt>
                <c:pt idx="157">
                  <c:v>0.95333333333333325</c:v>
                </c:pt>
                <c:pt idx="158">
                  <c:v>0.60333333333333339</c:v>
                </c:pt>
                <c:pt idx="159">
                  <c:v>0.5033333333333333</c:v>
                </c:pt>
                <c:pt idx="160">
                  <c:v>0.59666666666666668</c:v>
                </c:pt>
                <c:pt idx="161">
                  <c:v>0.37666666666666665</c:v>
                </c:pt>
                <c:pt idx="162">
                  <c:v>0.32333333333333331</c:v>
                </c:pt>
                <c:pt idx="163">
                  <c:v>0.31666666666666665</c:v>
                </c:pt>
                <c:pt idx="164">
                  <c:v>0.40333333333333332</c:v>
                </c:pt>
                <c:pt idx="165">
                  <c:v>0.51333333333333331</c:v>
                </c:pt>
                <c:pt idx="166">
                  <c:v>0.62</c:v>
                </c:pt>
                <c:pt idx="167">
                  <c:v>0.76666666666666661</c:v>
                </c:pt>
                <c:pt idx="168">
                  <c:v>0.5</c:v>
                </c:pt>
                <c:pt idx="169">
                  <c:v>1.0999999999999999</c:v>
                </c:pt>
                <c:pt idx="170">
                  <c:v>0.59333333333333327</c:v>
                </c:pt>
                <c:pt idx="171">
                  <c:v>0.59666666666666668</c:v>
                </c:pt>
                <c:pt idx="172">
                  <c:v>0.56666666666666676</c:v>
                </c:pt>
                <c:pt idx="173">
                  <c:v>0.55333333333333323</c:v>
                </c:pt>
                <c:pt idx="174">
                  <c:v>0.65</c:v>
                </c:pt>
                <c:pt idx="175">
                  <c:v>0.53</c:v>
                </c:pt>
                <c:pt idx="176">
                  <c:v>0.49666666666666659</c:v>
                </c:pt>
                <c:pt idx="177">
                  <c:v>0.39666666666666667</c:v>
                </c:pt>
                <c:pt idx="178">
                  <c:v>0.54</c:v>
                </c:pt>
                <c:pt idx="179">
                  <c:v>0.70666666666666667</c:v>
                </c:pt>
                <c:pt idx="180">
                  <c:v>0.61</c:v>
                </c:pt>
                <c:pt idx="181">
                  <c:v>0.98333333333333339</c:v>
                </c:pt>
                <c:pt idx="182">
                  <c:v>0.52333333333333332</c:v>
                </c:pt>
                <c:pt idx="183">
                  <c:v>0.43</c:v>
                </c:pt>
                <c:pt idx="184">
                  <c:v>0.42666666666666658</c:v>
                </c:pt>
                <c:pt idx="185">
                  <c:v>0.39666666666666667</c:v>
                </c:pt>
                <c:pt idx="186">
                  <c:v>0.48333333333333339</c:v>
                </c:pt>
                <c:pt idx="187">
                  <c:v>0.45333333333333331</c:v>
                </c:pt>
                <c:pt idx="188">
                  <c:v>0.52333333333333332</c:v>
                </c:pt>
                <c:pt idx="189">
                  <c:v>0.49666666666666665</c:v>
                </c:pt>
                <c:pt idx="190">
                  <c:v>0.57333333333333325</c:v>
                </c:pt>
                <c:pt idx="191">
                  <c:v>0.51666666666666661</c:v>
                </c:pt>
                <c:pt idx="192">
                  <c:v>0.6</c:v>
                </c:pt>
                <c:pt idx="193">
                  <c:v>0.79333333333333333</c:v>
                </c:pt>
                <c:pt idx="194">
                  <c:v>0.61666666666666659</c:v>
                </c:pt>
                <c:pt idx="195">
                  <c:v>0.68</c:v>
                </c:pt>
                <c:pt idx="196">
                  <c:v>0.8666666666666667</c:v>
                </c:pt>
                <c:pt idx="197">
                  <c:v>1.0466666666666666</c:v>
                </c:pt>
                <c:pt idx="198">
                  <c:v>0.72666666666666657</c:v>
                </c:pt>
                <c:pt idx="199">
                  <c:v>0.71666666666666679</c:v>
                </c:pt>
                <c:pt idx="200">
                  <c:v>0.74333333333333329</c:v>
                </c:pt>
                <c:pt idx="201">
                  <c:v>1.0066666666666666</c:v>
                </c:pt>
                <c:pt idx="202">
                  <c:v>1.29</c:v>
                </c:pt>
                <c:pt idx="203">
                  <c:v>2.1433333333333331</c:v>
                </c:pt>
                <c:pt idx="204">
                  <c:v>0.84</c:v>
                </c:pt>
                <c:pt idx="205">
                  <c:v>1.0633333333333332</c:v>
                </c:pt>
                <c:pt idx="206">
                  <c:v>0.87666666666666659</c:v>
                </c:pt>
                <c:pt idx="207">
                  <c:v>0.73999999999999988</c:v>
                </c:pt>
                <c:pt idx="208">
                  <c:v>0.73333333333333339</c:v>
                </c:pt>
                <c:pt idx="209">
                  <c:v>0.59666666666666668</c:v>
                </c:pt>
                <c:pt idx="210">
                  <c:v>0.51666666666666672</c:v>
                </c:pt>
                <c:pt idx="211">
                  <c:v>0.64</c:v>
                </c:pt>
                <c:pt idx="212">
                  <c:v>0.6</c:v>
                </c:pt>
                <c:pt idx="213">
                  <c:v>0.59333333333333327</c:v>
                </c:pt>
                <c:pt idx="214">
                  <c:v>0.7599999999999999</c:v>
                </c:pt>
                <c:pt idx="215">
                  <c:v>0.77999999999999992</c:v>
                </c:pt>
                <c:pt idx="216">
                  <c:v>0.82</c:v>
                </c:pt>
                <c:pt idx="217">
                  <c:v>0.7533333333333333</c:v>
                </c:pt>
                <c:pt idx="218">
                  <c:v>0.7533333333333333</c:v>
                </c:pt>
                <c:pt idx="219">
                  <c:v>0.7466666666666667</c:v>
                </c:pt>
                <c:pt idx="220">
                  <c:v>0.72000000000000008</c:v>
                </c:pt>
                <c:pt idx="221">
                  <c:v>0.70166666666666666</c:v>
                </c:pt>
                <c:pt idx="222">
                  <c:v>0.73</c:v>
                </c:pt>
                <c:pt idx="223">
                  <c:v>0.57333333333333336</c:v>
                </c:pt>
                <c:pt idx="224">
                  <c:v>0.69666666666666666</c:v>
                </c:pt>
                <c:pt idx="225">
                  <c:v>0.57666666666666666</c:v>
                </c:pt>
                <c:pt idx="226">
                  <c:v>0.72666666666666657</c:v>
                </c:pt>
                <c:pt idx="227">
                  <c:v>0.7466666666666667</c:v>
                </c:pt>
              </c:numCache>
            </c:numRef>
          </c:yVal>
          <c:smooth val="0"/>
          <c:extLst>
            <c:ext xmlns:c16="http://schemas.microsoft.com/office/drawing/2014/chart" uri="{C3380CC4-5D6E-409C-BE32-E72D297353CC}">
              <c16:uniqueId val="{00000001-6F9B-48DA-B3DC-E750F7200D55}"/>
            </c:ext>
          </c:extLst>
        </c:ser>
        <c:ser>
          <c:idx val="3"/>
          <c:order val="1"/>
          <c:tx>
            <c:strRef>
              <c:f>'TP MEANS'!$I$1</c:f>
              <c:strCache>
                <c:ptCount val="1"/>
                <c:pt idx="0">
                  <c:v>TS/Ph Mangroves</c:v>
                </c:pt>
              </c:strCache>
            </c:strRef>
          </c:tx>
          <c:spPr>
            <a:ln w="12700" cap="rnd">
              <a:solidFill>
                <a:srgbClr val="339966"/>
              </a:solidFill>
              <a:round/>
            </a:ln>
            <a:effectLst/>
          </c:spPr>
          <c:marker>
            <c:symbol val="none"/>
          </c:marker>
          <c:trendline>
            <c:spPr>
              <a:ln w="19050" cap="rnd">
                <a:solidFill>
                  <a:srgbClr val="00B050"/>
                </a:solidFill>
                <a:prstDash val="sysDot"/>
              </a:ln>
              <a:effectLst/>
            </c:spPr>
            <c:trendlineType val="linear"/>
            <c:dispRSqr val="0"/>
            <c:dispEq val="0"/>
          </c:trendline>
          <c:xVal>
            <c:numRef>
              <c:f>'TP MEANS'!$A$2:$A$229</c:f>
              <c:numCache>
                <c:formatCode>m/d/yyyy</c:formatCode>
                <c:ptCount val="228"/>
                <c:pt idx="0">
                  <c:v>37012</c:v>
                </c:pt>
                <c:pt idx="1">
                  <c:v>37043</c:v>
                </c:pt>
                <c:pt idx="2">
                  <c:v>37073</c:v>
                </c:pt>
                <c:pt idx="3">
                  <c:v>37104</c:v>
                </c:pt>
                <c:pt idx="4">
                  <c:v>37135</c:v>
                </c:pt>
                <c:pt idx="5">
                  <c:v>37165</c:v>
                </c:pt>
                <c:pt idx="6">
                  <c:v>37196</c:v>
                </c:pt>
                <c:pt idx="7">
                  <c:v>37226</c:v>
                </c:pt>
                <c:pt idx="8">
                  <c:v>37257</c:v>
                </c:pt>
                <c:pt idx="9">
                  <c:v>37288</c:v>
                </c:pt>
                <c:pt idx="10">
                  <c:v>37316</c:v>
                </c:pt>
                <c:pt idx="11">
                  <c:v>37347</c:v>
                </c:pt>
                <c:pt idx="12">
                  <c:v>37377</c:v>
                </c:pt>
                <c:pt idx="13">
                  <c:v>37408</c:v>
                </c:pt>
                <c:pt idx="14">
                  <c:v>37438</c:v>
                </c:pt>
                <c:pt idx="15">
                  <c:v>37469</c:v>
                </c:pt>
                <c:pt idx="16">
                  <c:v>37500</c:v>
                </c:pt>
                <c:pt idx="17">
                  <c:v>37530</c:v>
                </c:pt>
                <c:pt idx="18">
                  <c:v>37561</c:v>
                </c:pt>
                <c:pt idx="19">
                  <c:v>37591</c:v>
                </c:pt>
                <c:pt idx="20">
                  <c:v>37622</c:v>
                </c:pt>
                <c:pt idx="21">
                  <c:v>37653</c:v>
                </c:pt>
                <c:pt idx="22">
                  <c:v>37681</c:v>
                </c:pt>
                <c:pt idx="23">
                  <c:v>37712</c:v>
                </c:pt>
                <c:pt idx="24">
                  <c:v>37742</c:v>
                </c:pt>
                <c:pt idx="25">
                  <c:v>37773</c:v>
                </c:pt>
                <c:pt idx="26">
                  <c:v>37803</c:v>
                </c:pt>
                <c:pt idx="27">
                  <c:v>37834</c:v>
                </c:pt>
                <c:pt idx="28">
                  <c:v>37865</c:v>
                </c:pt>
                <c:pt idx="29">
                  <c:v>37895</c:v>
                </c:pt>
                <c:pt idx="30">
                  <c:v>37926</c:v>
                </c:pt>
                <c:pt idx="31">
                  <c:v>37956</c:v>
                </c:pt>
                <c:pt idx="32">
                  <c:v>37987</c:v>
                </c:pt>
                <c:pt idx="33">
                  <c:v>38018</c:v>
                </c:pt>
                <c:pt idx="34">
                  <c:v>38047</c:v>
                </c:pt>
                <c:pt idx="35">
                  <c:v>38078</c:v>
                </c:pt>
                <c:pt idx="36">
                  <c:v>38108</c:v>
                </c:pt>
                <c:pt idx="37">
                  <c:v>38139</c:v>
                </c:pt>
                <c:pt idx="38">
                  <c:v>38169</c:v>
                </c:pt>
                <c:pt idx="39">
                  <c:v>38200</c:v>
                </c:pt>
                <c:pt idx="40">
                  <c:v>38231</c:v>
                </c:pt>
                <c:pt idx="41">
                  <c:v>38261</c:v>
                </c:pt>
                <c:pt idx="42">
                  <c:v>38292</c:v>
                </c:pt>
                <c:pt idx="43">
                  <c:v>38322</c:v>
                </c:pt>
                <c:pt idx="44">
                  <c:v>38353</c:v>
                </c:pt>
                <c:pt idx="45">
                  <c:v>38384</c:v>
                </c:pt>
                <c:pt idx="46">
                  <c:v>38412</c:v>
                </c:pt>
                <c:pt idx="47">
                  <c:v>38443</c:v>
                </c:pt>
                <c:pt idx="48">
                  <c:v>38473</c:v>
                </c:pt>
                <c:pt idx="49">
                  <c:v>38504</c:v>
                </c:pt>
                <c:pt idx="50">
                  <c:v>38534</c:v>
                </c:pt>
                <c:pt idx="51">
                  <c:v>38565</c:v>
                </c:pt>
                <c:pt idx="52">
                  <c:v>38596</c:v>
                </c:pt>
                <c:pt idx="53">
                  <c:v>38626</c:v>
                </c:pt>
                <c:pt idx="54">
                  <c:v>38657</c:v>
                </c:pt>
                <c:pt idx="55">
                  <c:v>38687</c:v>
                </c:pt>
                <c:pt idx="56">
                  <c:v>38718</c:v>
                </c:pt>
                <c:pt idx="57">
                  <c:v>38749</c:v>
                </c:pt>
                <c:pt idx="58">
                  <c:v>38777</c:v>
                </c:pt>
                <c:pt idx="59">
                  <c:v>38808</c:v>
                </c:pt>
                <c:pt idx="60">
                  <c:v>38838</c:v>
                </c:pt>
                <c:pt idx="61">
                  <c:v>38869</c:v>
                </c:pt>
                <c:pt idx="62">
                  <c:v>38899</c:v>
                </c:pt>
                <c:pt idx="63">
                  <c:v>38930</c:v>
                </c:pt>
                <c:pt idx="64">
                  <c:v>38961</c:v>
                </c:pt>
                <c:pt idx="65">
                  <c:v>38991</c:v>
                </c:pt>
                <c:pt idx="66">
                  <c:v>39022</c:v>
                </c:pt>
                <c:pt idx="67">
                  <c:v>39052</c:v>
                </c:pt>
                <c:pt idx="68">
                  <c:v>39083</c:v>
                </c:pt>
                <c:pt idx="69">
                  <c:v>39114</c:v>
                </c:pt>
                <c:pt idx="70">
                  <c:v>39142</c:v>
                </c:pt>
                <c:pt idx="71">
                  <c:v>39173</c:v>
                </c:pt>
                <c:pt idx="72">
                  <c:v>39203</c:v>
                </c:pt>
                <c:pt idx="73">
                  <c:v>39234</c:v>
                </c:pt>
                <c:pt idx="74">
                  <c:v>39264</c:v>
                </c:pt>
                <c:pt idx="75">
                  <c:v>39295</c:v>
                </c:pt>
                <c:pt idx="76">
                  <c:v>39326</c:v>
                </c:pt>
                <c:pt idx="77">
                  <c:v>39356</c:v>
                </c:pt>
                <c:pt idx="78">
                  <c:v>39387</c:v>
                </c:pt>
                <c:pt idx="79">
                  <c:v>39417</c:v>
                </c:pt>
                <c:pt idx="80">
                  <c:v>39448</c:v>
                </c:pt>
                <c:pt idx="81">
                  <c:v>39479</c:v>
                </c:pt>
                <c:pt idx="82">
                  <c:v>39508</c:v>
                </c:pt>
                <c:pt idx="83">
                  <c:v>39539</c:v>
                </c:pt>
                <c:pt idx="84">
                  <c:v>39569</c:v>
                </c:pt>
                <c:pt idx="85">
                  <c:v>39600</c:v>
                </c:pt>
                <c:pt idx="86">
                  <c:v>39630</c:v>
                </c:pt>
                <c:pt idx="87">
                  <c:v>39661</c:v>
                </c:pt>
                <c:pt idx="88">
                  <c:v>39692</c:v>
                </c:pt>
                <c:pt idx="89">
                  <c:v>39722</c:v>
                </c:pt>
                <c:pt idx="90">
                  <c:v>39753</c:v>
                </c:pt>
                <c:pt idx="91">
                  <c:v>39783</c:v>
                </c:pt>
                <c:pt idx="92">
                  <c:v>39814</c:v>
                </c:pt>
                <c:pt idx="93">
                  <c:v>39845</c:v>
                </c:pt>
                <c:pt idx="94">
                  <c:v>39873</c:v>
                </c:pt>
                <c:pt idx="95">
                  <c:v>39904</c:v>
                </c:pt>
                <c:pt idx="96">
                  <c:v>39934</c:v>
                </c:pt>
                <c:pt idx="97">
                  <c:v>39965</c:v>
                </c:pt>
                <c:pt idx="98">
                  <c:v>39995</c:v>
                </c:pt>
                <c:pt idx="99">
                  <c:v>40026</c:v>
                </c:pt>
                <c:pt idx="100">
                  <c:v>40057</c:v>
                </c:pt>
                <c:pt idx="101">
                  <c:v>40087</c:v>
                </c:pt>
                <c:pt idx="102">
                  <c:v>40118</c:v>
                </c:pt>
                <c:pt idx="103">
                  <c:v>40148</c:v>
                </c:pt>
                <c:pt idx="104">
                  <c:v>40179</c:v>
                </c:pt>
                <c:pt idx="105">
                  <c:v>40210</c:v>
                </c:pt>
                <c:pt idx="106">
                  <c:v>40238</c:v>
                </c:pt>
                <c:pt idx="107">
                  <c:v>40269</c:v>
                </c:pt>
                <c:pt idx="108">
                  <c:v>40299</c:v>
                </c:pt>
                <c:pt idx="109">
                  <c:v>40330</c:v>
                </c:pt>
                <c:pt idx="110">
                  <c:v>40360</c:v>
                </c:pt>
                <c:pt idx="111">
                  <c:v>40391</c:v>
                </c:pt>
                <c:pt idx="112">
                  <c:v>40422</c:v>
                </c:pt>
                <c:pt idx="113">
                  <c:v>40452</c:v>
                </c:pt>
                <c:pt idx="114">
                  <c:v>40483</c:v>
                </c:pt>
                <c:pt idx="115">
                  <c:v>40513</c:v>
                </c:pt>
                <c:pt idx="116">
                  <c:v>40544</c:v>
                </c:pt>
                <c:pt idx="117">
                  <c:v>40575</c:v>
                </c:pt>
                <c:pt idx="118">
                  <c:v>40603</c:v>
                </c:pt>
                <c:pt idx="119">
                  <c:v>40634</c:v>
                </c:pt>
                <c:pt idx="120">
                  <c:v>40664</c:v>
                </c:pt>
                <c:pt idx="121">
                  <c:v>40695</c:v>
                </c:pt>
                <c:pt idx="122">
                  <c:v>40725</c:v>
                </c:pt>
                <c:pt idx="123">
                  <c:v>40756</c:v>
                </c:pt>
                <c:pt idx="124">
                  <c:v>40787</c:v>
                </c:pt>
                <c:pt idx="125">
                  <c:v>40817</c:v>
                </c:pt>
                <c:pt idx="126">
                  <c:v>40848</c:v>
                </c:pt>
                <c:pt idx="127">
                  <c:v>40878</c:v>
                </c:pt>
                <c:pt idx="128">
                  <c:v>40909</c:v>
                </c:pt>
                <c:pt idx="129">
                  <c:v>40940</c:v>
                </c:pt>
                <c:pt idx="130">
                  <c:v>40969</c:v>
                </c:pt>
                <c:pt idx="131">
                  <c:v>41000</c:v>
                </c:pt>
                <c:pt idx="132">
                  <c:v>41030</c:v>
                </c:pt>
                <c:pt idx="133">
                  <c:v>41061</c:v>
                </c:pt>
                <c:pt idx="134">
                  <c:v>41091</c:v>
                </c:pt>
                <c:pt idx="135">
                  <c:v>41122</c:v>
                </c:pt>
                <c:pt idx="136">
                  <c:v>41153</c:v>
                </c:pt>
                <c:pt idx="137">
                  <c:v>41183</c:v>
                </c:pt>
                <c:pt idx="138">
                  <c:v>41214</c:v>
                </c:pt>
                <c:pt idx="139">
                  <c:v>41244</c:v>
                </c:pt>
                <c:pt idx="140">
                  <c:v>41275</c:v>
                </c:pt>
                <c:pt idx="141">
                  <c:v>41306</c:v>
                </c:pt>
                <c:pt idx="142">
                  <c:v>41334</c:v>
                </c:pt>
                <c:pt idx="143">
                  <c:v>41365</c:v>
                </c:pt>
                <c:pt idx="144">
                  <c:v>41395</c:v>
                </c:pt>
                <c:pt idx="145">
                  <c:v>41426</c:v>
                </c:pt>
                <c:pt idx="146">
                  <c:v>41456</c:v>
                </c:pt>
                <c:pt idx="147">
                  <c:v>41487</c:v>
                </c:pt>
                <c:pt idx="148">
                  <c:v>41518</c:v>
                </c:pt>
                <c:pt idx="149">
                  <c:v>41548</c:v>
                </c:pt>
                <c:pt idx="150">
                  <c:v>41579</c:v>
                </c:pt>
                <c:pt idx="151">
                  <c:v>41609</c:v>
                </c:pt>
                <c:pt idx="152">
                  <c:v>41640</c:v>
                </c:pt>
                <c:pt idx="153">
                  <c:v>41671</c:v>
                </c:pt>
                <c:pt idx="154">
                  <c:v>41699</c:v>
                </c:pt>
                <c:pt idx="155">
                  <c:v>41730</c:v>
                </c:pt>
                <c:pt idx="156">
                  <c:v>41760</c:v>
                </c:pt>
                <c:pt idx="157">
                  <c:v>41791</c:v>
                </c:pt>
                <c:pt idx="158">
                  <c:v>41821</c:v>
                </c:pt>
                <c:pt idx="159">
                  <c:v>41852</c:v>
                </c:pt>
                <c:pt idx="160">
                  <c:v>41883</c:v>
                </c:pt>
                <c:pt idx="161">
                  <c:v>41913</c:v>
                </c:pt>
                <c:pt idx="162">
                  <c:v>41944</c:v>
                </c:pt>
                <c:pt idx="163">
                  <c:v>41974</c:v>
                </c:pt>
                <c:pt idx="164">
                  <c:v>42005</c:v>
                </c:pt>
                <c:pt idx="165">
                  <c:v>42036</c:v>
                </c:pt>
                <c:pt idx="166">
                  <c:v>42064</c:v>
                </c:pt>
                <c:pt idx="167">
                  <c:v>42095</c:v>
                </c:pt>
                <c:pt idx="168">
                  <c:v>42125</c:v>
                </c:pt>
                <c:pt idx="169">
                  <c:v>42156</c:v>
                </c:pt>
                <c:pt idx="170">
                  <c:v>42186</c:v>
                </c:pt>
                <c:pt idx="171">
                  <c:v>42217</c:v>
                </c:pt>
                <c:pt idx="172">
                  <c:v>42248</c:v>
                </c:pt>
                <c:pt idx="173">
                  <c:v>42278</c:v>
                </c:pt>
                <c:pt idx="174">
                  <c:v>42309</c:v>
                </c:pt>
                <c:pt idx="175">
                  <c:v>42339</c:v>
                </c:pt>
                <c:pt idx="176">
                  <c:v>42370</c:v>
                </c:pt>
                <c:pt idx="177">
                  <c:v>42401</c:v>
                </c:pt>
                <c:pt idx="178">
                  <c:v>42430</c:v>
                </c:pt>
                <c:pt idx="179">
                  <c:v>42461</c:v>
                </c:pt>
                <c:pt idx="180">
                  <c:v>42491</c:v>
                </c:pt>
                <c:pt idx="181">
                  <c:v>42522</c:v>
                </c:pt>
                <c:pt idx="182">
                  <c:v>42552</c:v>
                </c:pt>
                <c:pt idx="183">
                  <c:v>42583</c:v>
                </c:pt>
                <c:pt idx="184">
                  <c:v>42614</c:v>
                </c:pt>
                <c:pt idx="185">
                  <c:v>42644</c:v>
                </c:pt>
                <c:pt idx="186">
                  <c:v>42675</c:v>
                </c:pt>
                <c:pt idx="187">
                  <c:v>42705</c:v>
                </c:pt>
                <c:pt idx="188">
                  <c:v>42736</c:v>
                </c:pt>
                <c:pt idx="189">
                  <c:v>42767</c:v>
                </c:pt>
                <c:pt idx="190">
                  <c:v>42795</c:v>
                </c:pt>
                <c:pt idx="191">
                  <c:v>42826</c:v>
                </c:pt>
                <c:pt idx="192">
                  <c:v>42856</c:v>
                </c:pt>
                <c:pt idx="193">
                  <c:v>42887</c:v>
                </c:pt>
                <c:pt idx="194">
                  <c:v>42917</c:v>
                </c:pt>
                <c:pt idx="195">
                  <c:v>42948</c:v>
                </c:pt>
                <c:pt idx="196">
                  <c:v>42979</c:v>
                </c:pt>
                <c:pt idx="197">
                  <c:v>43009</c:v>
                </c:pt>
                <c:pt idx="198">
                  <c:v>43040</c:v>
                </c:pt>
                <c:pt idx="199">
                  <c:v>43070</c:v>
                </c:pt>
                <c:pt idx="200">
                  <c:v>43101</c:v>
                </c:pt>
                <c:pt idx="201">
                  <c:v>43132</c:v>
                </c:pt>
                <c:pt idx="202">
                  <c:v>43160</c:v>
                </c:pt>
                <c:pt idx="203">
                  <c:v>43191</c:v>
                </c:pt>
                <c:pt idx="204">
                  <c:v>43221</c:v>
                </c:pt>
                <c:pt idx="205">
                  <c:v>43252</c:v>
                </c:pt>
                <c:pt idx="206">
                  <c:v>43282</c:v>
                </c:pt>
                <c:pt idx="207">
                  <c:v>43313</c:v>
                </c:pt>
                <c:pt idx="208">
                  <c:v>43344</c:v>
                </c:pt>
                <c:pt idx="209">
                  <c:v>43374</c:v>
                </c:pt>
                <c:pt idx="210">
                  <c:v>43405</c:v>
                </c:pt>
                <c:pt idx="211">
                  <c:v>43435</c:v>
                </c:pt>
                <c:pt idx="212">
                  <c:v>43466</c:v>
                </c:pt>
                <c:pt idx="213">
                  <c:v>43497</c:v>
                </c:pt>
                <c:pt idx="214">
                  <c:v>43525</c:v>
                </c:pt>
                <c:pt idx="215">
                  <c:v>43556</c:v>
                </c:pt>
                <c:pt idx="216">
                  <c:v>43586</c:v>
                </c:pt>
                <c:pt idx="217">
                  <c:v>43617</c:v>
                </c:pt>
                <c:pt idx="218">
                  <c:v>43647</c:v>
                </c:pt>
                <c:pt idx="219">
                  <c:v>43678</c:v>
                </c:pt>
                <c:pt idx="220">
                  <c:v>43709</c:v>
                </c:pt>
                <c:pt idx="221">
                  <c:v>43739</c:v>
                </c:pt>
                <c:pt idx="222">
                  <c:v>43770</c:v>
                </c:pt>
                <c:pt idx="223">
                  <c:v>43800</c:v>
                </c:pt>
                <c:pt idx="224">
                  <c:v>43831</c:v>
                </c:pt>
                <c:pt idx="225">
                  <c:v>43862</c:v>
                </c:pt>
                <c:pt idx="226">
                  <c:v>43891</c:v>
                </c:pt>
                <c:pt idx="227">
                  <c:v>43922</c:v>
                </c:pt>
              </c:numCache>
            </c:numRef>
          </c:xVal>
          <c:yVal>
            <c:numRef>
              <c:f>'TP MEANS'!$H$2:$H$229</c:f>
              <c:numCache>
                <c:formatCode>General</c:formatCode>
                <c:ptCount val="228"/>
                <c:pt idx="3">
                  <c:v>9.5000000000000001E-2</c:v>
                </c:pt>
                <c:pt idx="4">
                  <c:v>0.13</c:v>
                </c:pt>
                <c:pt idx="5">
                  <c:v>7.0000000000000007E-2</c:v>
                </c:pt>
                <c:pt idx="6">
                  <c:v>0.11499999999999999</c:v>
                </c:pt>
                <c:pt idx="7">
                  <c:v>0.11</c:v>
                </c:pt>
                <c:pt idx="14">
                  <c:v>0.04</c:v>
                </c:pt>
                <c:pt idx="15">
                  <c:v>0.06</c:v>
                </c:pt>
                <c:pt idx="16">
                  <c:v>0.11666666666666668</c:v>
                </c:pt>
                <c:pt idx="17">
                  <c:v>5.5E-2</c:v>
                </c:pt>
                <c:pt idx="18">
                  <c:v>0.10500000000000001</c:v>
                </c:pt>
                <c:pt idx="19">
                  <c:v>7.5000000000000011E-2</c:v>
                </c:pt>
                <c:pt idx="20">
                  <c:v>7.5000000000000011E-2</c:v>
                </c:pt>
                <c:pt idx="21">
                  <c:v>0.48499999999999999</c:v>
                </c:pt>
                <c:pt idx="22">
                  <c:v>0.74</c:v>
                </c:pt>
                <c:pt idx="23">
                  <c:v>0.13</c:v>
                </c:pt>
                <c:pt idx="24">
                  <c:v>0.14500000000000002</c:v>
                </c:pt>
                <c:pt idx="25">
                  <c:v>0.12</c:v>
                </c:pt>
                <c:pt idx="26">
                  <c:v>0.105</c:v>
                </c:pt>
                <c:pt idx="27">
                  <c:v>8.3333333333333329E-2</c:v>
                </c:pt>
                <c:pt idx="28">
                  <c:v>9.6666666666666679E-2</c:v>
                </c:pt>
                <c:pt idx="29">
                  <c:v>8.666666666666667E-2</c:v>
                </c:pt>
                <c:pt idx="30">
                  <c:v>0.26999999999999996</c:v>
                </c:pt>
                <c:pt idx="31">
                  <c:v>9.3333333333333338E-2</c:v>
                </c:pt>
                <c:pt idx="32">
                  <c:v>0.13</c:v>
                </c:pt>
                <c:pt idx="39">
                  <c:v>0.16666666666666666</c:v>
                </c:pt>
                <c:pt idx="40">
                  <c:v>0.19000000000000003</c:v>
                </c:pt>
                <c:pt idx="41">
                  <c:v>7.6666666666666661E-2</c:v>
                </c:pt>
                <c:pt idx="42">
                  <c:v>0.15</c:v>
                </c:pt>
                <c:pt idx="43">
                  <c:v>0.06</c:v>
                </c:pt>
                <c:pt idx="44">
                  <c:v>7.0000000000000007E-2</c:v>
                </c:pt>
                <c:pt idx="49">
                  <c:v>0.11</c:v>
                </c:pt>
                <c:pt idx="50">
                  <c:v>0.21</c:v>
                </c:pt>
                <c:pt idx="51">
                  <c:v>0.13</c:v>
                </c:pt>
                <c:pt idx="52">
                  <c:v>0.11666666666666668</c:v>
                </c:pt>
                <c:pt idx="53">
                  <c:v>0.66666666666666663</c:v>
                </c:pt>
                <c:pt idx="54">
                  <c:v>0.68</c:v>
                </c:pt>
                <c:pt idx="55">
                  <c:v>0.25666666666666665</c:v>
                </c:pt>
                <c:pt idx="56">
                  <c:v>0.20666666666666667</c:v>
                </c:pt>
                <c:pt idx="57">
                  <c:v>0.22500000000000001</c:v>
                </c:pt>
                <c:pt idx="58">
                  <c:v>0.23499999999999999</c:v>
                </c:pt>
                <c:pt idx="63">
                  <c:v>0.16333333333333333</c:v>
                </c:pt>
                <c:pt idx="64">
                  <c:v>0.32</c:v>
                </c:pt>
                <c:pt idx="65">
                  <c:v>0.435</c:v>
                </c:pt>
                <c:pt idx="66">
                  <c:v>0.16500000000000001</c:v>
                </c:pt>
                <c:pt idx="67">
                  <c:v>0.24</c:v>
                </c:pt>
                <c:pt idx="74">
                  <c:v>0.25</c:v>
                </c:pt>
                <c:pt idx="75">
                  <c:v>0.25</c:v>
                </c:pt>
                <c:pt idx="76">
                  <c:v>0.25000000000000006</c:v>
                </c:pt>
                <c:pt idx="77">
                  <c:v>0.17</c:v>
                </c:pt>
                <c:pt idx="78">
                  <c:v>0.18</c:v>
                </c:pt>
                <c:pt idx="79">
                  <c:v>0.1</c:v>
                </c:pt>
                <c:pt idx="80">
                  <c:v>0.12</c:v>
                </c:pt>
                <c:pt idx="86">
                  <c:v>0.17</c:v>
                </c:pt>
                <c:pt idx="87">
                  <c:v>0.185</c:v>
                </c:pt>
                <c:pt idx="88">
                  <c:v>0.16</c:v>
                </c:pt>
                <c:pt idx="89">
                  <c:v>0.17666666666666667</c:v>
                </c:pt>
                <c:pt idx="90">
                  <c:v>0.21999999999999997</c:v>
                </c:pt>
                <c:pt idx="91">
                  <c:v>0.11666666666666665</c:v>
                </c:pt>
                <c:pt idx="92">
                  <c:v>0.10500000000000001</c:v>
                </c:pt>
                <c:pt idx="93">
                  <c:v>0.24</c:v>
                </c:pt>
                <c:pt idx="97">
                  <c:v>0.18333333333333335</c:v>
                </c:pt>
                <c:pt idx="98">
                  <c:v>0.10666666666666667</c:v>
                </c:pt>
                <c:pt idx="99">
                  <c:v>0.10666666666666667</c:v>
                </c:pt>
                <c:pt idx="100">
                  <c:v>0.17</c:v>
                </c:pt>
                <c:pt idx="101">
                  <c:v>0.19666666666666666</c:v>
                </c:pt>
                <c:pt idx="102">
                  <c:v>0.23166666666666666</c:v>
                </c:pt>
                <c:pt idx="103">
                  <c:v>0.17666666666666667</c:v>
                </c:pt>
                <c:pt idx="104">
                  <c:v>0.22</c:v>
                </c:pt>
                <c:pt idx="105">
                  <c:v>0.10500000000000001</c:v>
                </c:pt>
                <c:pt idx="106">
                  <c:v>0.29000000000000004</c:v>
                </c:pt>
                <c:pt idx="107">
                  <c:v>0.19</c:v>
                </c:pt>
                <c:pt idx="109">
                  <c:v>0.26</c:v>
                </c:pt>
                <c:pt idx="110">
                  <c:v>0.37</c:v>
                </c:pt>
                <c:pt idx="111">
                  <c:v>0.17</c:v>
                </c:pt>
                <c:pt idx="112">
                  <c:v>0.37</c:v>
                </c:pt>
                <c:pt idx="113">
                  <c:v>0.11</c:v>
                </c:pt>
                <c:pt idx="114">
                  <c:v>0.11333333333333333</c:v>
                </c:pt>
                <c:pt idx="115">
                  <c:v>0.16333333333333333</c:v>
                </c:pt>
                <c:pt idx="116">
                  <c:v>0.21</c:v>
                </c:pt>
                <c:pt idx="122">
                  <c:v>0.11</c:v>
                </c:pt>
                <c:pt idx="123">
                  <c:v>0.13500000000000001</c:v>
                </c:pt>
                <c:pt idx="124">
                  <c:v>0.3066666666666667</c:v>
                </c:pt>
                <c:pt idx="125">
                  <c:v>0.12333333333333335</c:v>
                </c:pt>
                <c:pt idx="126">
                  <c:v>0.13</c:v>
                </c:pt>
                <c:pt idx="127">
                  <c:v>0.15333333333333332</c:v>
                </c:pt>
                <c:pt idx="128">
                  <c:v>0.16999999999999998</c:v>
                </c:pt>
                <c:pt idx="129">
                  <c:v>0.64</c:v>
                </c:pt>
                <c:pt idx="130">
                  <c:v>0.32500000000000001</c:v>
                </c:pt>
                <c:pt idx="131">
                  <c:v>0.24</c:v>
                </c:pt>
                <c:pt idx="132">
                  <c:v>0.25</c:v>
                </c:pt>
                <c:pt idx="133">
                  <c:v>0.3</c:v>
                </c:pt>
                <c:pt idx="134">
                  <c:v>0.24</c:v>
                </c:pt>
                <c:pt idx="135">
                  <c:v>0.21333333333333335</c:v>
                </c:pt>
                <c:pt idx="136">
                  <c:v>0.18000000000000002</c:v>
                </c:pt>
                <c:pt idx="137">
                  <c:v>0.19000000000000003</c:v>
                </c:pt>
                <c:pt idx="138">
                  <c:v>0.17333333333333334</c:v>
                </c:pt>
                <c:pt idx="139">
                  <c:v>0.22666666666666666</c:v>
                </c:pt>
                <c:pt idx="140">
                  <c:v>0.20499999999999999</c:v>
                </c:pt>
                <c:pt idx="141">
                  <c:v>0.495</c:v>
                </c:pt>
                <c:pt idx="142">
                  <c:v>0.36</c:v>
                </c:pt>
                <c:pt idx="143">
                  <c:v>0.245</c:v>
                </c:pt>
                <c:pt idx="144">
                  <c:v>0.17499999999999999</c:v>
                </c:pt>
                <c:pt idx="145">
                  <c:v>0.33</c:v>
                </c:pt>
                <c:pt idx="146">
                  <c:v>0.26666666666666666</c:v>
                </c:pt>
                <c:pt idx="147">
                  <c:v>0.21833333333333335</c:v>
                </c:pt>
                <c:pt idx="148">
                  <c:v>0.16666666666666666</c:v>
                </c:pt>
                <c:pt idx="149">
                  <c:v>0.40666666666666668</c:v>
                </c:pt>
                <c:pt idx="150">
                  <c:v>0.24833333333333332</c:v>
                </c:pt>
                <c:pt idx="151">
                  <c:v>0.18333333333333332</c:v>
                </c:pt>
                <c:pt idx="152">
                  <c:v>0.21666666666666665</c:v>
                </c:pt>
                <c:pt idx="153">
                  <c:v>0.28000000000000003</c:v>
                </c:pt>
                <c:pt idx="154">
                  <c:v>0.49</c:v>
                </c:pt>
                <c:pt idx="159">
                  <c:v>0.55000000000000004</c:v>
                </c:pt>
                <c:pt idx="160">
                  <c:v>0.17333333333333334</c:v>
                </c:pt>
                <c:pt idx="161">
                  <c:v>0.38000000000000006</c:v>
                </c:pt>
                <c:pt idx="162">
                  <c:v>0.19333333333333336</c:v>
                </c:pt>
                <c:pt idx="163">
                  <c:v>0.16</c:v>
                </c:pt>
                <c:pt idx="164">
                  <c:v>0.19499999999999998</c:v>
                </c:pt>
                <c:pt idx="165">
                  <c:v>0.24</c:v>
                </c:pt>
                <c:pt idx="166">
                  <c:v>0.31333333333333341</c:v>
                </c:pt>
                <c:pt idx="167">
                  <c:v>0.22833333333333336</c:v>
                </c:pt>
                <c:pt idx="168">
                  <c:v>0.28999999999999998</c:v>
                </c:pt>
                <c:pt idx="169">
                  <c:v>0.46333333333333332</c:v>
                </c:pt>
                <c:pt idx="170">
                  <c:v>0.26999999999999996</c:v>
                </c:pt>
                <c:pt idx="171">
                  <c:v>0.375</c:v>
                </c:pt>
                <c:pt idx="172">
                  <c:v>0.38999999999999996</c:v>
                </c:pt>
                <c:pt idx="173">
                  <c:v>0.30333333333333334</c:v>
                </c:pt>
                <c:pt idx="174">
                  <c:v>0.29333333333333333</c:v>
                </c:pt>
                <c:pt idx="175">
                  <c:v>0.26166666666666666</c:v>
                </c:pt>
                <c:pt idx="176">
                  <c:v>0.23333333333333336</c:v>
                </c:pt>
                <c:pt idx="177">
                  <c:v>0.26999999999999996</c:v>
                </c:pt>
                <c:pt idx="178">
                  <c:v>0.22333333333333336</c:v>
                </c:pt>
                <c:pt idx="179">
                  <c:v>0.20333333333333334</c:v>
                </c:pt>
                <c:pt idx="180">
                  <c:v>0.32666666666666666</c:v>
                </c:pt>
                <c:pt idx="181">
                  <c:v>0.23666666666666669</c:v>
                </c:pt>
                <c:pt idx="182">
                  <c:v>0.24333333333333332</c:v>
                </c:pt>
                <c:pt idx="183">
                  <c:v>0.52999999999999992</c:v>
                </c:pt>
                <c:pt idx="184">
                  <c:v>0.13666666666666666</c:v>
                </c:pt>
                <c:pt idx="185">
                  <c:v>0.16333333333333333</c:v>
                </c:pt>
                <c:pt idx="186">
                  <c:v>0.13</c:v>
                </c:pt>
                <c:pt idx="187">
                  <c:v>0.26999999999999996</c:v>
                </c:pt>
                <c:pt idx="188">
                  <c:v>0.48666666666666664</c:v>
                </c:pt>
                <c:pt idx="189">
                  <c:v>0.13166666666666668</c:v>
                </c:pt>
                <c:pt idx="190">
                  <c:v>0.29000000000000004</c:v>
                </c:pt>
                <c:pt idx="191">
                  <c:v>0.36333333333333334</c:v>
                </c:pt>
                <c:pt idx="192">
                  <c:v>0.39666666666666667</c:v>
                </c:pt>
                <c:pt idx="193">
                  <c:v>0.41</c:v>
                </c:pt>
                <c:pt idx="194">
                  <c:v>0.27</c:v>
                </c:pt>
                <c:pt idx="195">
                  <c:v>0.56666666666666665</c:v>
                </c:pt>
                <c:pt idx="196">
                  <c:v>0.70666666666666667</c:v>
                </c:pt>
                <c:pt idx="197">
                  <c:v>0.5</c:v>
                </c:pt>
                <c:pt idx="198">
                  <c:v>0.32</c:v>
                </c:pt>
                <c:pt idx="199">
                  <c:v>0.43999999999999995</c:v>
                </c:pt>
                <c:pt idx="200">
                  <c:v>0.33666666666666667</c:v>
                </c:pt>
                <c:pt idx="201">
                  <c:v>0.27</c:v>
                </c:pt>
                <c:pt idx="202">
                  <c:v>0.37000000000000005</c:v>
                </c:pt>
                <c:pt idx="203">
                  <c:v>0.56166666666666665</c:v>
                </c:pt>
                <c:pt idx="204">
                  <c:v>0.51500000000000001</c:v>
                </c:pt>
                <c:pt idx="205">
                  <c:v>0.40166666666666662</c:v>
                </c:pt>
                <c:pt idx="206">
                  <c:v>0.39999999999999997</c:v>
                </c:pt>
                <c:pt idx="207">
                  <c:v>0.41</c:v>
                </c:pt>
                <c:pt idx="208">
                  <c:v>0.68666666666666665</c:v>
                </c:pt>
                <c:pt idx="209">
                  <c:v>0.43</c:v>
                </c:pt>
                <c:pt idx="210">
                  <c:v>0.37999999999999995</c:v>
                </c:pt>
                <c:pt idx="211">
                  <c:v>0.3066666666666667</c:v>
                </c:pt>
                <c:pt idx="212">
                  <c:v>0.45166666666666666</c:v>
                </c:pt>
                <c:pt idx="213">
                  <c:v>0.33666666666666667</c:v>
                </c:pt>
                <c:pt idx="214">
                  <c:v>0.40500000000000003</c:v>
                </c:pt>
                <c:pt idx="215">
                  <c:v>0.59166666666666667</c:v>
                </c:pt>
                <c:pt idx="216">
                  <c:v>0.56333333333333335</c:v>
                </c:pt>
                <c:pt idx="217">
                  <c:v>0.4433333333333333</c:v>
                </c:pt>
                <c:pt idx="218">
                  <c:v>0.48333333333333334</c:v>
                </c:pt>
                <c:pt idx="219">
                  <c:v>0.58666666666666678</c:v>
                </c:pt>
                <c:pt idx="220">
                  <c:v>0.41666666666666669</c:v>
                </c:pt>
                <c:pt idx="221">
                  <c:v>0.36999999999999994</c:v>
                </c:pt>
                <c:pt idx="222">
                  <c:v>0.47333333333333333</c:v>
                </c:pt>
                <c:pt idx="223">
                  <c:v>0.31</c:v>
                </c:pt>
                <c:pt idx="224">
                  <c:v>0.5099999999999999</c:v>
                </c:pt>
                <c:pt idx="225">
                  <c:v>0.73999999999999988</c:v>
                </c:pt>
                <c:pt idx="226">
                  <c:v>0.44</c:v>
                </c:pt>
                <c:pt idx="227">
                  <c:v>0.47333333333333333</c:v>
                </c:pt>
              </c:numCache>
            </c:numRef>
          </c:yVal>
          <c:smooth val="0"/>
          <c:extLst>
            <c:ext xmlns:c16="http://schemas.microsoft.com/office/drawing/2014/chart" uri="{C3380CC4-5D6E-409C-BE32-E72D297353CC}">
              <c16:uniqueId val="{00000003-6F9B-48DA-B3DC-E750F7200D55}"/>
            </c:ext>
          </c:extLst>
        </c:ser>
        <c:ser>
          <c:idx val="4"/>
          <c:order val="2"/>
          <c:tx>
            <c:strRef>
              <c:f>'TP MEANS'!$G$1</c:f>
              <c:strCache>
                <c:ptCount val="1"/>
                <c:pt idx="0">
                  <c:v>TS/Ph Seagrass</c:v>
                </c:pt>
              </c:strCache>
            </c:strRef>
          </c:tx>
          <c:spPr>
            <a:ln w="12700" cap="rnd">
              <a:solidFill>
                <a:srgbClr val="00FF00"/>
              </a:solidFill>
              <a:round/>
            </a:ln>
            <a:effectLst/>
          </c:spPr>
          <c:marker>
            <c:symbol val="none"/>
          </c:marker>
          <c:trendline>
            <c:spPr>
              <a:ln w="19050" cap="rnd">
                <a:solidFill>
                  <a:srgbClr val="66FF66"/>
                </a:solidFill>
                <a:prstDash val="sysDot"/>
              </a:ln>
              <a:effectLst/>
            </c:spPr>
            <c:trendlineType val="linear"/>
            <c:dispRSqr val="0"/>
            <c:dispEq val="0"/>
          </c:trendline>
          <c:xVal>
            <c:numRef>
              <c:f>'TP MEANS'!$A$2:$A$229</c:f>
              <c:numCache>
                <c:formatCode>m/d/yyyy</c:formatCode>
                <c:ptCount val="228"/>
                <c:pt idx="0">
                  <c:v>37012</c:v>
                </c:pt>
                <c:pt idx="1">
                  <c:v>37043</c:v>
                </c:pt>
                <c:pt idx="2">
                  <c:v>37073</c:v>
                </c:pt>
                <c:pt idx="3">
                  <c:v>37104</c:v>
                </c:pt>
                <c:pt idx="4">
                  <c:v>37135</c:v>
                </c:pt>
                <c:pt idx="5">
                  <c:v>37165</c:v>
                </c:pt>
                <c:pt idx="6">
                  <c:v>37196</c:v>
                </c:pt>
                <c:pt idx="7">
                  <c:v>37226</c:v>
                </c:pt>
                <c:pt idx="8">
                  <c:v>37257</c:v>
                </c:pt>
                <c:pt idx="9">
                  <c:v>37288</c:v>
                </c:pt>
                <c:pt idx="10">
                  <c:v>37316</c:v>
                </c:pt>
                <c:pt idx="11">
                  <c:v>37347</c:v>
                </c:pt>
                <c:pt idx="12">
                  <c:v>37377</c:v>
                </c:pt>
                <c:pt idx="13">
                  <c:v>37408</c:v>
                </c:pt>
                <c:pt idx="14">
                  <c:v>37438</c:v>
                </c:pt>
                <c:pt idx="15">
                  <c:v>37469</c:v>
                </c:pt>
                <c:pt idx="16">
                  <c:v>37500</c:v>
                </c:pt>
                <c:pt idx="17">
                  <c:v>37530</c:v>
                </c:pt>
                <c:pt idx="18">
                  <c:v>37561</c:v>
                </c:pt>
                <c:pt idx="19">
                  <c:v>37591</c:v>
                </c:pt>
                <c:pt idx="20">
                  <c:v>37622</c:v>
                </c:pt>
                <c:pt idx="21">
                  <c:v>37653</c:v>
                </c:pt>
                <c:pt idx="22">
                  <c:v>37681</c:v>
                </c:pt>
                <c:pt idx="23">
                  <c:v>37712</c:v>
                </c:pt>
                <c:pt idx="24">
                  <c:v>37742</c:v>
                </c:pt>
                <c:pt idx="25">
                  <c:v>37773</c:v>
                </c:pt>
                <c:pt idx="26">
                  <c:v>37803</c:v>
                </c:pt>
                <c:pt idx="27">
                  <c:v>37834</c:v>
                </c:pt>
                <c:pt idx="28">
                  <c:v>37865</c:v>
                </c:pt>
                <c:pt idx="29">
                  <c:v>37895</c:v>
                </c:pt>
                <c:pt idx="30">
                  <c:v>37926</c:v>
                </c:pt>
                <c:pt idx="31">
                  <c:v>37956</c:v>
                </c:pt>
                <c:pt idx="32">
                  <c:v>37987</c:v>
                </c:pt>
                <c:pt idx="33">
                  <c:v>38018</c:v>
                </c:pt>
                <c:pt idx="34">
                  <c:v>38047</c:v>
                </c:pt>
                <c:pt idx="35">
                  <c:v>38078</c:v>
                </c:pt>
                <c:pt idx="36">
                  <c:v>38108</c:v>
                </c:pt>
                <c:pt idx="37">
                  <c:v>38139</c:v>
                </c:pt>
                <c:pt idx="38">
                  <c:v>38169</c:v>
                </c:pt>
                <c:pt idx="39">
                  <c:v>38200</c:v>
                </c:pt>
                <c:pt idx="40">
                  <c:v>38231</c:v>
                </c:pt>
                <c:pt idx="41">
                  <c:v>38261</c:v>
                </c:pt>
                <c:pt idx="42">
                  <c:v>38292</c:v>
                </c:pt>
                <c:pt idx="43">
                  <c:v>38322</c:v>
                </c:pt>
                <c:pt idx="44">
                  <c:v>38353</c:v>
                </c:pt>
                <c:pt idx="45">
                  <c:v>38384</c:v>
                </c:pt>
                <c:pt idx="46">
                  <c:v>38412</c:v>
                </c:pt>
                <c:pt idx="47">
                  <c:v>38443</c:v>
                </c:pt>
                <c:pt idx="48">
                  <c:v>38473</c:v>
                </c:pt>
                <c:pt idx="49">
                  <c:v>38504</c:v>
                </c:pt>
                <c:pt idx="50">
                  <c:v>38534</c:v>
                </c:pt>
                <c:pt idx="51">
                  <c:v>38565</c:v>
                </c:pt>
                <c:pt idx="52">
                  <c:v>38596</c:v>
                </c:pt>
                <c:pt idx="53">
                  <c:v>38626</c:v>
                </c:pt>
                <c:pt idx="54">
                  <c:v>38657</c:v>
                </c:pt>
                <c:pt idx="55">
                  <c:v>38687</c:v>
                </c:pt>
                <c:pt idx="56">
                  <c:v>38718</c:v>
                </c:pt>
                <c:pt idx="57">
                  <c:v>38749</c:v>
                </c:pt>
                <c:pt idx="58">
                  <c:v>38777</c:v>
                </c:pt>
                <c:pt idx="59">
                  <c:v>38808</c:v>
                </c:pt>
                <c:pt idx="60">
                  <c:v>38838</c:v>
                </c:pt>
                <c:pt idx="61">
                  <c:v>38869</c:v>
                </c:pt>
                <c:pt idx="62">
                  <c:v>38899</c:v>
                </c:pt>
                <c:pt idx="63">
                  <c:v>38930</c:v>
                </c:pt>
                <c:pt idx="64">
                  <c:v>38961</c:v>
                </c:pt>
                <c:pt idx="65">
                  <c:v>38991</c:v>
                </c:pt>
                <c:pt idx="66">
                  <c:v>39022</c:v>
                </c:pt>
                <c:pt idx="67">
                  <c:v>39052</c:v>
                </c:pt>
                <c:pt idx="68">
                  <c:v>39083</c:v>
                </c:pt>
                <c:pt idx="69">
                  <c:v>39114</c:v>
                </c:pt>
                <c:pt idx="70">
                  <c:v>39142</c:v>
                </c:pt>
                <c:pt idx="71">
                  <c:v>39173</c:v>
                </c:pt>
                <c:pt idx="72">
                  <c:v>39203</c:v>
                </c:pt>
                <c:pt idx="73">
                  <c:v>39234</c:v>
                </c:pt>
                <c:pt idx="74">
                  <c:v>39264</c:v>
                </c:pt>
                <c:pt idx="75">
                  <c:v>39295</c:v>
                </c:pt>
                <c:pt idx="76">
                  <c:v>39326</c:v>
                </c:pt>
                <c:pt idx="77">
                  <c:v>39356</c:v>
                </c:pt>
                <c:pt idx="78">
                  <c:v>39387</c:v>
                </c:pt>
                <c:pt idx="79">
                  <c:v>39417</c:v>
                </c:pt>
                <c:pt idx="80">
                  <c:v>39448</c:v>
                </c:pt>
                <c:pt idx="81">
                  <c:v>39479</c:v>
                </c:pt>
                <c:pt idx="82">
                  <c:v>39508</c:v>
                </c:pt>
                <c:pt idx="83">
                  <c:v>39539</c:v>
                </c:pt>
                <c:pt idx="84">
                  <c:v>39569</c:v>
                </c:pt>
                <c:pt idx="85">
                  <c:v>39600</c:v>
                </c:pt>
                <c:pt idx="86">
                  <c:v>39630</c:v>
                </c:pt>
                <c:pt idx="87">
                  <c:v>39661</c:v>
                </c:pt>
                <c:pt idx="88">
                  <c:v>39692</c:v>
                </c:pt>
                <c:pt idx="89">
                  <c:v>39722</c:v>
                </c:pt>
                <c:pt idx="90">
                  <c:v>39753</c:v>
                </c:pt>
                <c:pt idx="91">
                  <c:v>39783</c:v>
                </c:pt>
                <c:pt idx="92">
                  <c:v>39814</c:v>
                </c:pt>
                <c:pt idx="93">
                  <c:v>39845</c:v>
                </c:pt>
                <c:pt idx="94">
                  <c:v>39873</c:v>
                </c:pt>
                <c:pt idx="95">
                  <c:v>39904</c:v>
                </c:pt>
                <c:pt idx="96">
                  <c:v>39934</c:v>
                </c:pt>
                <c:pt idx="97">
                  <c:v>39965</c:v>
                </c:pt>
                <c:pt idx="98">
                  <c:v>39995</c:v>
                </c:pt>
                <c:pt idx="99">
                  <c:v>40026</c:v>
                </c:pt>
                <c:pt idx="100">
                  <c:v>40057</c:v>
                </c:pt>
                <c:pt idx="101">
                  <c:v>40087</c:v>
                </c:pt>
                <c:pt idx="102">
                  <c:v>40118</c:v>
                </c:pt>
                <c:pt idx="103">
                  <c:v>40148</c:v>
                </c:pt>
                <c:pt idx="104">
                  <c:v>40179</c:v>
                </c:pt>
                <c:pt idx="105">
                  <c:v>40210</c:v>
                </c:pt>
                <c:pt idx="106">
                  <c:v>40238</c:v>
                </c:pt>
                <c:pt idx="107">
                  <c:v>40269</c:v>
                </c:pt>
                <c:pt idx="108">
                  <c:v>40299</c:v>
                </c:pt>
                <c:pt idx="109">
                  <c:v>40330</c:v>
                </c:pt>
                <c:pt idx="110">
                  <c:v>40360</c:v>
                </c:pt>
                <c:pt idx="111">
                  <c:v>40391</c:v>
                </c:pt>
                <c:pt idx="112">
                  <c:v>40422</c:v>
                </c:pt>
                <c:pt idx="113">
                  <c:v>40452</c:v>
                </c:pt>
                <c:pt idx="114">
                  <c:v>40483</c:v>
                </c:pt>
                <c:pt idx="115">
                  <c:v>40513</c:v>
                </c:pt>
                <c:pt idx="116">
                  <c:v>40544</c:v>
                </c:pt>
                <c:pt idx="117">
                  <c:v>40575</c:v>
                </c:pt>
                <c:pt idx="118">
                  <c:v>40603</c:v>
                </c:pt>
                <c:pt idx="119">
                  <c:v>40634</c:v>
                </c:pt>
                <c:pt idx="120">
                  <c:v>40664</c:v>
                </c:pt>
                <c:pt idx="121">
                  <c:v>40695</c:v>
                </c:pt>
                <c:pt idx="122">
                  <c:v>40725</c:v>
                </c:pt>
                <c:pt idx="123">
                  <c:v>40756</c:v>
                </c:pt>
                <c:pt idx="124">
                  <c:v>40787</c:v>
                </c:pt>
                <c:pt idx="125">
                  <c:v>40817</c:v>
                </c:pt>
                <c:pt idx="126">
                  <c:v>40848</c:v>
                </c:pt>
                <c:pt idx="127">
                  <c:v>40878</c:v>
                </c:pt>
                <c:pt idx="128">
                  <c:v>40909</c:v>
                </c:pt>
                <c:pt idx="129">
                  <c:v>40940</c:v>
                </c:pt>
                <c:pt idx="130">
                  <c:v>40969</c:v>
                </c:pt>
                <c:pt idx="131">
                  <c:v>41000</c:v>
                </c:pt>
                <c:pt idx="132">
                  <c:v>41030</c:v>
                </c:pt>
                <c:pt idx="133">
                  <c:v>41061</c:v>
                </c:pt>
                <c:pt idx="134">
                  <c:v>41091</c:v>
                </c:pt>
                <c:pt idx="135">
                  <c:v>41122</c:v>
                </c:pt>
                <c:pt idx="136">
                  <c:v>41153</c:v>
                </c:pt>
                <c:pt idx="137">
                  <c:v>41183</c:v>
                </c:pt>
                <c:pt idx="138">
                  <c:v>41214</c:v>
                </c:pt>
                <c:pt idx="139">
                  <c:v>41244</c:v>
                </c:pt>
                <c:pt idx="140">
                  <c:v>41275</c:v>
                </c:pt>
                <c:pt idx="141">
                  <c:v>41306</c:v>
                </c:pt>
                <c:pt idx="142">
                  <c:v>41334</c:v>
                </c:pt>
                <c:pt idx="143">
                  <c:v>41365</c:v>
                </c:pt>
                <c:pt idx="144">
                  <c:v>41395</c:v>
                </c:pt>
                <c:pt idx="145">
                  <c:v>41426</c:v>
                </c:pt>
                <c:pt idx="146">
                  <c:v>41456</c:v>
                </c:pt>
                <c:pt idx="147">
                  <c:v>41487</c:v>
                </c:pt>
                <c:pt idx="148">
                  <c:v>41518</c:v>
                </c:pt>
                <c:pt idx="149">
                  <c:v>41548</c:v>
                </c:pt>
                <c:pt idx="150">
                  <c:v>41579</c:v>
                </c:pt>
                <c:pt idx="151">
                  <c:v>41609</c:v>
                </c:pt>
                <c:pt idx="152">
                  <c:v>41640</c:v>
                </c:pt>
                <c:pt idx="153">
                  <c:v>41671</c:v>
                </c:pt>
                <c:pt idx="154">
                  <c:v>41699</c:v>
                </c:pt>
                <c:pt idx="155">
                  <c:v>41730</c:v>
                </c:pt>
                <c:pt idx="156">
                  <c:v>41760</c:v>
                </c:pt>
                <c:pt idx="157">
                  <c:v>41791</c:v>
                </c:pt>
                <c:pt idx="158">
                  <c:v>41821</c:v>
                </c:pt>
                <c:pt idx="159">
                  <c:v>41852</c:v>
                </c:pt>
                <c:pt idx="160">
                  <c:v>41883</c:v>
                </c:pt>
                <c:pt idx="161">
                  <c:v>41913</c:v>
                </c:pt>
                <c:pt idx="162">
                  <c:v>41944</c:v>
                </c:pt>
                <c:pt idx="163">
                  <c:v>41974</c:v>
                </c:pt>
                <c:pt idx="164">
                  <c:v>42005</c:v>
                </c:pt>
                <c:pt idx="165">
                  <c:v>42036</c:v>
                </c:pt>
                <c:pt idx="166">
                  <c:v>42064</c:v>
                </c:pt>
                <c:pt idx="167">
                  <c:v>42095</c:v>
                </c:pt>
                <c:pt idx="168">
                  <c:v>42125</c:v>
                </c:pt>
                <c:pt idx="169">
                  <c:v>42156</c:v>
                </c:pt>
                <c:pt idx="170">
                  <c:v>42186</c:v>
                </c:pt>
                <c:pt idx="171">
                  <c:v>42217</c:v>
                </c:pt>
                <c:pt idx="172">
                  <c:v>42248</c:v>
                </c:pt>
                <c:pt idx="173">
                  <c:v>42278</c:v>
                </c:pt>
                <c:pt idx="174">
                  <c:v>42309</c:v>
                </c:pt>
                <c:pt idx="175">
                  <c:v>42339</c:v>
                </c:pt>
                <c:pt idx="176">
                  <c:v>42370</c:v>
                </c:pt>
                <c:pt idx="177">
                  <c:v>42401</c:v>
                </c:pt>
                <c:pt idx="178">
                  <c:v>42430</c:v>
                </c:pt>
                <c:pt idx="179">
                  <c:v>42461</c:v>
                </c:pt>
                <c:pt idx="180">
                  <c:v>42491</c:v>
                </c:pt>
                <c:pt idx="181">
                  <c:v>42522</c:v>
                </c:pt>
                <c:pt idx="182">
                  <c:v>42552</c:v>
                </c:pt>
                <c:pt idx="183">
                  <c:v>42583</c:v>
                </c:pt>
                <c:pt idx="184">
                  <c:v>42614</c:v>
                </c:pt>
                <c:pt idx="185">
                  <c:v>42644</c:v>
                </c:pt>
                <c:pt idx="186">
                  <c:v>42675</c:v>
                </c:pt>
                <c:pt idx="187">
                  <c:v>42705</c:v>
                </c:pt>
                <c:pt idx="188">
                  <c:v>42736</c:v>
                </c:pt>
                <c:pt idx="189">
                  <c:v>42767</c:v>
                </c:pt>
                <c:pt idx="190">
                  <c:v>42795</c:v>
                </c:pt>
                <c:pt idx="191">
                  <c:v>42826</c:v>
                </c:pt>
                <c:pt idx="192">
                  <c:v>42856</c:v>
                </c:pt>
                <c:pt idx="193">
                  <c:v>42887</c:v>
                </c:pt>
                <c:pt idx="194">
                  <c:v>42917</c:v>
                </c:pt>
                <c:pt idx="195">
                  <c:v>42948</c:v>
                </c:pt>
                <c:pt idx="196">
                  <c:v>42979</c:v>
                </c:pt>
                <c:pt idx="197">
                  <c:v>43009</c:v>
                </c:pt>
                <c:pt idx="198">
                  <c:v>43040</c:v>
                </c:pt>
                <c:pt idx="199">
                  <c:v>43070</c:v>
                </c:pt>
                <c:pt idx="200">
                  <c:v>43101</c:v>
                </c:pt>
                <c:pt idx="201">
                  <c:v>43132</c:v>
                </c:pt>
                <c:pt idx="202">
                  <c:v>43160</c:v>
                </c:pt>
                <c:pt idx="203">
                  <c:v>43191</c:v>
                </c:pt>
                <c:pt idx="204">
                  <c:v>43221</c:v>
                </c:pt>
                <c:pt idx="205">
                  <c:v>43252</c:v>
                </c:pt>
                <c:pt idx="206">
                  <c:v>43282</c:v>
                </c:pt>
                <c:pt idx="207">
                  <c:v>43313</c:v>
                </c:pt>
                <c:pt idx="208">
                  <c:v>43344</c:v>
                </c:pt>
                <c:pt idx="209">
                  <c:v>43374</c:v>
                </c:pt>
                <c:pt idx="210">
                  <c:v>43405</c:v>
                </c:pt>
                <c:pt idx="211">
                  <c:v>43435</c:v>
                </c:pt>
                <c:pt idx="212">
                  <c:v>43466</c:v>
                </c:pt>
                <c:pt idx="213">
                  <c:v>43497</c:v>
                </c:pt>
                <c:pt idx="214">
                  <c:v>43525</c:v>
                </c:pt>
                <c:pt idx="215">
                  <c:v>43556</c:v>
                </c:pt>
                <c:pt idx="216">
                  <c:v>43586</c:v>
                </c:pt>
                <c:pt idx="217">
                  <c:v>43617</c:v>
                </c:pt>
                <c:pt idx="218">
                  <c:v>43647</c:v>
                </c:pt>
                <c:pt idx="219">
                  <c:v>43678</c:v>
                </c:pt>
                <c:pt idx="220">
                  <c:v>43709</c:v>
                </c:pt>
                <c:pt idx="221">
                  <c:v>43739</c:v>
                </c:pt>
                <c:pt idx="222">
                  <c:v>43770</c:v>
                </c:pt>
                <c:pt idx="223">
                  <c:v>43800</c:v>
                </c:pt>
                <c:pt idx="224">
                  <c:v>43831</c:v>
                </c:pt>
                <c:pt idx="225">
                  <c:v>43862</c:v>
                </c:pt>
                <c:pt idx="226">
                  <c:v>43891</c:v>
                </c:pt>
                <c:pt idx="227">
                  <c:v>43922</c:v>
                </c:pt>
              </c:numCache>
            </c:numRef>
          </c:xVal>
          <c:yVal>
            <c:numRef>
              <c:f>'TP MEANS'!$I$2:$I$229</c:f>
              <c:numCache>
                <c:formatCode>General</c:formatCode>
                <c:ptCount val="228"/>
                <c:pt idx="0">
                  <c:v>0.40500000000000003</c:v>
                </c:pt>
                <c:pt idx="1">
                  <c:v>0.42500000000000004</c:v>
                </c:pt>
                <c:pt idx="2">
                  <c:v>0.34499999999999997</c:v>
                </c:pt>
                <c:pt idx="3">
                  <c:v>0.32999999999999996</c:v>
                </c:pt>
                <c:pt idx="4">
                  <c:v>0.28000000000000003</c:v>
                </c:pt>
                <c:pt idx="5">
                  <c:v>0.23</c:v>
                </c:pt>
                <c:pt idx="6">
                  <c:v>0.13</c:v>
                </c:pt>
                <c:pt idx="7">
                  <c:v>0.35499999999999998</c:v>
                </c:pt>
                <c:pt idx="8">
                  <c:v>0.17749999999999999</c:v>
                </c:pt>
                <c:pt idx="9">
                  <c:v>0.2</c:v>
                </c:pt>
                <c:pt idx="10">
                  <c:v>0.45500000000000002</c:v>
                </c:pt>
                <c:pt idx="11">
                  <c:v>0.76500000000000001</c:v>
                </c:pt>
                <c:pt idx="12">
                  <c:v>0.36499999999999999</c:v>
                </c:pt>
                <c:pt idx="13">
                  <c:v>0.64</c:v>
                </c:pt>
                <c:pt idx="14">
                  <c:v>0.23749999999999999</c:v>
                </c:pt>
                <c:pt idx="15">
                  <c:v>0.23500000000000001</c:v>
                </c:pt>
                <c:pt idx="16">
                  <c:v>0.14500000000000002</c:v>
                </c:pt>
                <c:pt idx="17">
                  <c:v>0.125</c:v>
                </c:pt>
                <c:pt idx="18">
                  <c:v>0.1575</c:v>
                </c:pt>
                <c:pt idx="19">
                  <c:v>0.185</c:v>
                </c:pt>
                <c:pt idx="20">
                  <c:v>0.21</c:v>
                </c:pt>
                <c:pt idx="21">
                  <c:v>0.29499999999999998</c:v>
                </c:pt>
                <c:pt idx="22">
                  <c:v>0.34</c:v>
                </c:pt>
                <c:pt idx="23">
                  <c:v>0.44499999999999995</c:v>
                </c:pt>
                <c:pt idx="24">
                  <c:v>0.36249999999999999</c:v>
                </c:pt>
                <c:pt idx="25">
                  <c:v>0.36</c:v>
                </c:pt>
                <c:pt idx="26">
                  <c:v>0.375</c:v>
                </c:pt>
                <c:pt idx="27">
                  <c:v>0.26</c:v>
                </c:pt>
                <c:pt idx="28">
                  <c:v>0.17249999999999999</c:v>
                </c:pt>
                <c:pt idx="29">
                  <c:v>0.16999999999999998</c:v>
                </c:pt>
                <c:pt idx="30">
                  <c:v>0.14500000000000002</c:v>
                </c:pt>
                <c:pt idx="31">
                  <c:v>0.19500000000000001</c:v>
                </c:pt>
                <c:pt idx="32">
                  <c:v>0.22000000000000003</c:v>
                </c:pt>
                <c:pt idx="33">
                  <c:v>0.16</c:v>
                </c:pt>
                <c:pt idx="34">
                  <c:v>0.3</c:v>
                </c:pt>
                <c:pt idx="35">
                  <c:v>0.48</c:v>
                </c:pt>
                <c:pt idx="36">
                  <c:v>0.48</c:v>
                </c:pt>
                <c:pt idx="37">
                  <c:v>0.33500000000000002</c:v>
                </c:pt>
                <c:pt idx="38">
                  <c:v>0.36</c:v>
                </c:pt>
                <c:pt idx="39">
                  <c:v>0.32</c:v>
                </c:pt>
                <c:pt idx="40">
                  <c:v>0.315</c:v>
                </c:pt>
                <c:pt idx="41">
                  <c:v>0.2</c:v>
                </c:pt>
                <c:pt idx="42">
                  <c:v>0.33500000000000002</c:v>
                </c:pt>
                <c:pt idx="43">
                  <c:v>0.52500000000000002</c:v>
                </c:pt>
                <c:pt idx="44">
                  <c:v>0.245</c:v>
                </c:pt>
                <c:pt idx="45">
                  <c:v>0.55999999999999994</c:v>
                </c:pt>
                <c:pt idx="46">
                  <c:v>0.3</c:v>
                </c:pt>
                <c:pt idx="47">
                  <c:v>0.36499999999999999</c:v>
                </c:pt>
                <c:pt idx="48">
                  <c:v>0.4</c:v>
                </c:pt>
                <c:pt idx="49">
                  <c:v>0.42499999999999999</c:v>
                </c:pt>
                <c:pt idx="50">
                  <c:v>0.26500000000000001</c:v>
                </c:pt>
                <c:pt idx="51">
                  <c:v>0.23499999999999999</c:v>
                </c:pt>
                <c:pt idx="52">
                  <c:v>0.2</c:v>
                </c:pt>
                <c:pt idx="53">
                  <c:v>0.17499999999999999</c:v>
                </c:pt>
                <c:pt idx="54">
                  <c:v>0.39</c:v>
                </c:pt>
                <c:pt idx="55">
                  <c:v>0.37</c:v>
                </c:pt>
                <c:pt idx="56">
                  <c:v>0.44</c:v>
                </c:pt>
                <c:pt idx="57">
                  <c:v>0.51500000000000001</c:v>
                </c:pt>
                <c:pt idx="58">
                  <c:v>0.60499999999999998</c:v>
                </c:pt>
                <c:pt idx="59">
                  <c:v>0.5</c:v>
                </c:pt>
                <c:pt idx="60">
                  <c:v>0.57999999999999996</c:v>
                </c:pt>
                <c:pt idx="61">
                  <c:v>0.72</c:v>
                </c:pt>
                <c:pt idx="62">
                  <c:v>0.45999999999999996</c:v>
                </c:pt>
                <c:pt idx="63">
                  <c:v>0.33499999999999996</c:v>
                </c:pt>
                <c:pt idx="64">
                  <c:v>0.69500000000000006</c:v>
                </c:pt>
                <c:pt idx="65">
                  <c:v>0.26</c:v>
                </c:pt>
                <c:pt idx="66">
                  <c:v>0.30499999999999999</c:v>
                </c:pt>
                <c:pt idx="67">
                  <c:v>0.35499999999999998</c:v>
                </c:pt>
                <c:pt idx="68">
                  <c:v>0.47499999999999998</c:v>
                </c:pt>
                <c:pt idx="69">
                  <c:v>0.28500000000000003</c:v>
                </c:pt>
                <c:pt idx="70">
                  <c:v>0.38500000000000001</c:v>
                </c:pt>
                <c:pt idx="71">
                  <c:v>0.55000000000000004</c:v>
                </c:pt>
                <c:pt idx="72">
                  <c:v>0.45500000000000002</c:v>
                </c:pt>
                <c:pt idx="73">
                  <c:v>0.60499999999999998</c:v>
                </c:pt>
                <c:pt idx="74">
                  <c:v>0.57000000000000006</c:v>
                </c:pt>
                <c:pt idx="75">
                  <c:v>0.28000000000000003</c:v>
                </c:pt>
                <c:pt idx="76">
                  <c:v>0.32499999999999996</c:v>
                </c:pt>
                <c:pt idx="77">
                  <c:v>0.42500000000000004</c:v>
                </c:pt>
                <c:pt idx="78">
                  <c:v>0.90999999999999992</c:v>
                </c:pt>
                <c:pt idx="79">
                  <c:v>0.1</c:v>
                </c:pt>
                <c:pt idx="80">
                  <c:v>0.3</c:v>
                </c:pt>
                <c:pt idx="81">
                  <c:v>0.43000000000000005</c:v>
                </c:pt>
                <c:pt idx="82">
                  <c:v>0.43000000000000005</c:v>
                </c:pt>
                <c:pt idx="83">
                  <c:v>0.52500000000000002</c:v>
                </c:pt>
                <c:pt idx="84">
                  <c:v>0.30499999999999999</c:v>
                </c:pt>
                <c:pt idx="85">
                  <c:v>0.26</c:v>
                </c:pt>
                <c:pt idx="86">
                  <c:v>0.32</c:v>
                </c:pt>
                <c:pt idx="87">
                  <c:v>0.14000000000000001</c:v>
                </c:pt>
                <c:pt idx="88">
                  <c:v>0.33499999999999996</c:v>
                </c:pt>
                <c:pt idx="89">
                  <c:v>0.3725</c:v>
                </c:pt>
                <c:pt idx="90">
                  <c:v>0.41000000000000003</c:v>
                </c:pt>
                <c:pt idx="91">
                  <c:v>0.29499999999999998</c:v>
                </c:pt>
                <c:pt idx="92">
                  <c:v>0.28000000000000003</c:v>
                </c:pt>
                <c:pt idx="93">
                  <c:v>0.40500000000000003</c:v>
                </c:pt>
                <c:pt idx="94">
                  <c:v>0.375</c:v>
                </c:pt>
                <c:pt idx="95">
                  <c:v>0.5</c:v>
                </c:pt>
                <c:pt idx="96">
                  <c:v>0.40500000000000003</c:v>
                </c:pt>
                <c:pt idx="97">
                  <c:v>0.42</c:v>
                </c:pt>
                <c:pt idx="98">
                  <c:v>0.185</c:v>
                </c:pt>
                <c:pt idx="99">
                  <c:v>0.2</c:v>
                </c:pt>
                <c:pt idx="100">
                  <c:v>0.26</c:v>
                </c:pt>
                <c:pt idx="101">
                  <c:v>0.17</c:v>
                </c:pt>
                <c:pt idx="102">
                  <c:v>0.25</c:v>
                </c:pt>
                <c:pt idx="103">
                  <c:v>0.22</c:v>
                </c:pt>
                <c:pt idx="104">
                  <c:v>0.33</c:v>
                </c:pt>
                <c:pt idx="105">
                  <c:v>0.20500000000000002</c:v>
                </c:pt>
                <c:pt idx="106">
                  <c:v>0.22000000000000003</c:v>
                </c:pt>
                <c:pt idx="107">
                  <c:v>0.28000000000000003</c:v>
                </c:pt>
                <c:pt idx="108">
                  <c:v>0.28000000000000003</c:v>
                </c:pt>
                <c:pt idx="109">
                  <c:v>0.3</c:v>
                </c:pt>
                <c:pt idx="110">
                  <c:v>0.21</c:v>
                </c:pt>
                <c:pt idx="111">
                  <c:v>0.24</c:v>
                </c:pt>
                <c:pt idx="112">
                  <c:v>0.2</c:v>
                </c:pt>
                <c:pt idx="113">
                  <c:v>0.22</c:v>
                </c:pt>
                <c:pt idx="114">
                  <c:v>1.31</c:v>
                </c:pt>
                <c:pt idx="115">
                  <c:v>0.19</c:v>
                </c:pt>
                <c:pt idx="116">
                  <c:v>0.39</c:v>
                </c:pt>
                <c:pt idx="117">
                  <c:v>0.24</c:v>
                </c:pt>
                <c:pt idx="118">
                  <c:v>0.66</c:v>
                </c:pt>
                <c:pt idx="119">
                  <c:v>0.3</c:v>
                </c:pt>
                <c:pt idx="120">
                  <c:v>0.36</c:v>
                </c:pt>
                <c:pt idx="121">
                  <c:v>0.45999999999999996</c:v>
                </c:pt>
                <c:pt idx="122">
                  <c:v>0.38</c:v>
                </c:pt>
                <c:pt idx="123">
                  <c:v>0.47</c:v>
                </c:pt>
                <c:pt idx="124">
                  <c:v>0.19</c:v>
                </c:pt>
                <c:pt idx="125">
                  <c:v>0.22</c:v>
                </c:pt>
                <c:pt idx="126">
                  <c:v>0.46</c:v>
                </c:pt>
                <c:pt idx="127">
                  <c:v>0.35500000000000004</c:v>
                </c:pt>
                <c:pt idx="128">
                  <c:v>0.29500000000000004</c:v>
                </c:pt>
                <c:pt idx="129">
                  <c:v>0.41</c:v>
                </c:pt>
                <c:pt idx="130">
                  <c:v>1.9950000000000001</c:v>
                </c:pt>
                <c:pt idx="131">
                  <c:v>0.54499999999999993</c:v>
                </c:pt>
                <c:pt idx="132">
                  <c:v>0.315</c:v>
                </c:pt>
                <c:pt idx="133">
                  <c:v>0.29000000000000004</c:v>
                </c:pt>
                <c:pt idx="134">
                  <c:v>0.215</c:v>
                </c:pt>
                <c:pt idx="135">
                  <c:v>0.245</c:v>
                </c:pt>
                <c:pt idx="136">
                  <c:v>0.22500000000000001</c:v>
                </c:pt>
                <c:pt idx="137">
                  <c:v>0.42</c:v>
                </c:pt>
                <c:pt idx="138">
                  <c:v>0.29000000000000004</c:v>
                </c:pt>
                <c:pt idx="139">
                  <c:v>0.27500000000000002</c:v>
                </c:pt>
                <c:pt idx="140">
                  <c:v>0.27500000000000002</c:v>
                </c:pt>
                <c:pt idx="141">
                  <c:v>0.27500000000000002</c:v>
                </c:pt>
                <c:pt idx="142">
                  <c:v>0.31</c:v>
                </c:pt>
                <c:pt idx="143">
                  <c:v>0.38</c:v>
                </c:pt>
                <c:pt idx="144">
                  <c:v>0.36</c:v>
                </c:pt>
                <c:pt idx="145">
                  <c:v>0.39</c:v>
                </c:pt>
                <c:pt idx="146">
                  <c:v>0.22</c:v>
                </c:pt>
                <c:pt idx="147">
                  <c:v>0.28999999999999998</c:v>
                </c:pt>
                <c:pt idx="148">
                  <c:v>0.315</c:v>
                </c:pt>
                <c:pt idx="149">
                  <c:v>0.27</c:v>
                </c:pt>
                <c:pt idx="150">
                  <c:v>0.19</c:v>
                </c:pt>
                <c:pt idx="151">
                  <c:v>0.245</c:v>
                </c:pt>
                <c:pt idx="152">
                  <c:v>0.41500000000000004</c:v>
                </c:pt>
                <c:pt idx="153">
                  <c:v>0.28500000000000003</c:v>
                </c:pt>
                <c:pt idx="154">
                  <c:v>0.41500000000000004</c:v>
                </c:pt>
                <c:pt idx="155">
                  <c:v>0.55499999999999994</c:v>
                </c:pt>
                <c:pt idx="156">
                  <c:v>0.51</c:v>
                </c:pt>
                <c:pt idx="157">
                  <c:v>0.58250000000000002</c:v>
                </c:pt>
                <c:pt idx="158">
                  <c:v>0.28000000000000003</c:v>
                </c:pt>
                <c:pt idx="159">
                  <c:v>0.215</c:v>
                </c:pt>
                <c:pt idx="160">
                  <c:v>0.27</c:v>
                </c:pt>
                <c:pt idx="161">
                  <c:v>0.245</c:v>
                </c:pt>
                <c:pt idx="162">
                  <c:v>0.29000000000000004</c:v>
                </c:pt>
                <c:pt idx="163">
                  <c:v>0.255</c:v>
                </c:pt>
                <c:pt idx="164">
                  <c:v>0.23</c:v>
                </c:pt>
                <c:pt idx="165">
                  <c:v>0.36499999999999999</c:v>
                </c:pt>
                <c:pt idx="166">
                  <c:v>0.505</c:v>
                </c:pt>
                <c:pt idx="167">
                  <c:v>0.90999999999999992</c:v>
                </c:pt>
                <c:pt idx="168">
                  <c:v>0.56500000000000006</c:v>
                </c:pt>
                <c:pt idx="169">
                  <c:v>0.43499999999999994</c:v>
                </c:pt>
                <c:pt idx="170">
                  <c:v>0.38500000000000001</c:v>
                </c:pt>
                <c:pt idx="171">
                  <c:v>0.5</c:v>
                </c:pt>
                <c:pt idx="172">
                  <c:v>0.38500000000000001</c:v>
                </c:pt>
                <c:pt idx="173">
                  <c:v>0.35</c:v>
                </c:pt>
                <c:pt idx="174">
                  <c:v>0.255</c:v>
                </c:pt>
                <c:pt idx="175">
                  <c:v>0.255</c:v>
                </c:pt>
                <c:pt idx="176">
                  <c:v>0.30499999999999999</c:v>
                </c:pt>
                <c:pt idx="177">
                  <c:v>0.33999999999999997</c:v>
                </c:pt>
                <c:pt idx="178">
                  <c:v>0.45499999999999996</c:v>
                </c:pt>
                <c:pt idx="179">
                  <c:v>0.5</c:v>
                </c:pt>
                <c:pt idx="180">
                  <c:v>1.3599999999999999</c:v>
                </c:pt>
                <c:pt idx="181">
                  <c:v>0.54</c:v>
                </c:pt>
                <c:pt idx="182">
                  <c:v>0.375</c:v>
                </c:pt>
                <c:pt idx="183">
                  <c:v>0.24</c:v>
                </c:pt>
                <c:pt idx="184">
                  <c:v>0.28000000000000003</c:v>
                </c:pt>
                <c:pt idx="185">
                  <c:v>0.28000000000000003</c:v>
                </c:pt>
                <c:pt idx="186">
                  <c:v>0.24</c:v>
                </c:pt>
                <c:pt idx="187">
                  <c:v>0.315</c:v>
                </c:pt>
                <c:pt idx="188">
                  <c:v>0.56499999999999995</c:v>
                </c:pt>
                <c:pt idx="189">
                  <c:v>0.38</c:v>
                </c:pt>
                <c:pt idx="190">
                  <c:v>0.44000000000000006</c:v>
                </c:pt>
                <c:pt idx="191">
                  <c:v>0.70499999999999996</c:v>
                </c:pt>
                <c:pt idx="192">
                  <c:v>0.41499999999999998</c:v>
                </c:pt>
                <c:pt idx="193">
                  <c:v>0.63500000000000001</c:v>
                </c:pt>
                <c:pt idx="194">
                  <c:v>0.51</c:v>
                </c:pt>
                <c:pt idx="195">
                  <c:v>0.55500000000000005</c:v>
                </c:pt>
                <c:pt idx="196">
                  <c:v>0.79</c:v>
                </c:pt>
                <c:pt idx="197">
                  <c:v>0.41499999999999998</c:v>
                </c:pt>
                <c:pt idx="198">
                  <c:v>0.41500000000000004</c:v>
                </c:pt>
                <c:pt idx="199">
                  <c:v>0.39500000000000002</c:v>
                </c:pt>
                <c:pt idx="200">
                  <c:v>0.505</c:v>
                </c:pt>
                <c:pt idx="201">
                  <c:v>0.51500000000000001</c:v>
                </c:pt>
                <c:pt idx="202">
                  <c:v>0.64</c:v>
                </c:pt>
                <c:pt idx="203">
                  <c:v>0.73499999999999999</c:v>
                </c:pt>
                <c:pt idx="204">
                  <c:v>0.79</c:v>
                </c:pt>
                <c:pt idx="205">
                  <c:v>0.66500000000000004</c:v>
                </c:pt>
                <c:pt idx="206">
                  <c:v>0.625</c:v>
                </c:pt>
                <c:pt idx="207">
                  <c:v>0.64</c:v>
                </c:pt>
                <c:pt idx="208">
                  <c:v>0.5</c:v>
                </c:pt>
                <c:pt idx="209">
                  <c:v>0.33999999999999997</c:v>
                </c:pt>
                <c:pt idx="210">
                  <c:v>0.45999999999999996</c:v>
                </c:pt>
                <c:pt idx="211">
                  <c:v>0.54249999999999998</c:v>
                </c:pt>
                <c:pt idx="212">
                  <c:v>0.625</c:v>
                </c:pt>
                <c:pt idx="213">
                  <c:v>0.48499999999999999</c:v>
                </c:pt>
                <c:pt idx="214">
                  <c:v>0.45</c:v>
                </c:pt>
                <c:pt idx="215">
                  <c:v>0.41500000000000004</c:v>
                </c:pt>
                <c:pt idx="216">
                  <c:v>0.4425</c:v>
                </c:pt>
                <c:pt idx="217">
                  <c:v>0.47000000000000003</c:v>
                </c:pt>
                <c:pt idx="218">
                  <c:v>0.625</c:v>
                </c:pt>
                <c:pt idx="219">
                  <c:v>0.64</c:v>
                </c:pt>
                <c:pt idx="220">
                  <c:v>0.32499999999999996</c:v>
                </c:pt>
                <c:pt idx="221">
                  <c:v>0.38250000000000001</c:v>
                </c:pt>
                <c:pt idx="222">
                  <c:v>0.40500000000000003</c:v>
                </c:pt>
                <c:pt idx="223">
                  <c:v>0.36249999999999999</c:v>
                </c:pt>
                <c:pt idx="224">
                  <c:v>0.32</c:v>
                </c:pt>
                <c:pt idx="225">
                  <c:v>0.48249999999999998</c:v>
                </c:pt>
                <c:pt idx="226">
                  <c:v>0.64500000000000002</c:v>
                </c:pt>
                <c:pt idx="227">
                  <c:v>0.65</c:v>
                </c:pt>
              </c:numCache>
            </c:numRef>
          </c:yVal>
          <c:smooth val="0"/>
          <c:extLst>
            <c:ext xmlns:c16="http://schemas.microsoft.com/office/drawing/2014/chart" uri="{C3380CC4-5D6E-409C-BE32-E72D297353CC}">
              <c16:uniqueId val="{00000004-6F9B-48DA-B3DC-E750F7200D55}"/>
            </c:ext>
          </c:extLst>
        </c:ser>
        <c:dLbls>
          <c:showLegendKey val="0"/>
          <c:showVal val="0"/>
          <c:showCatName val="0"/>
          <c:showSerName val="0"/>
          <c:showPercent val="0"/>
          <c:showBubbleSize val="0"/>
        </c:dLbls>
        <c:axId val="924606431"/>
        <c:axId val="924620575"/>
      </c:scatterChart>
      <c:valAx>
        <c:axId val="924606431"/>
        <c:scaling>
          <c:orientation val="minMax"/>
          <c:max val="43922"/>
          <c:min val="37012"/>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Time</a:t>
                </a:r>
              </a:p>
            </c:rich>
          </c:tx>
          <c:layout>
            <c:manualLayout>
              <c:xMode val="edge"/>
              <c:yMode val="edge"/>
              <c:x val="0.46676462835177451"/>
              <c:y val="0.9599075537795783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yyyy" sourceLinked="0"/>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24620575"/>
        <c:crosses val="autoZero"/>
        <c:crossBetween val="midCat"/>
        <c:majorUnit val="730"/>
        <c:minorUnit val="365"/>
      </c:valAx>
      <c:valAx>
        <c:axId val="924620575"/>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dirty="0"/>
                  <a:t>Water TP Concentration (µM)</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24606431"/>
        <c:crosses val="autoZero"/>
        <c:crossBetween val="midCat"/>
      </c:valAx>
      <c:spPr>
        <a:noFill/>
        <a:ln>
          <a:solidFill>
            <a:schemeClr val="tx1"/>
          </a:solidFill>
        </a:ln>
        <a:effectLst/>
      </c:spPr>
    </c:plotArea>
    <c:legend>
      <c:legendPos val="b"/>
      <c:legendEntry>
        <c:idx val="3"/>
        <c:delete val="1"/>
      </c:legendEntry>
      <c:legendEntry>
        <c:idx val="4"/>
        <c:delete val="1"/>
      </c:legendEntry>
      <c:legendEntry>
        <c:idx val="5"/>
        <c:delete val="1"/>
      </c:legendEntry>
      <c:layout>
        <c:manualLayout>
          <c:xMode val="edge"/>
          <c:yMode val="edge"/>
          <c:x val="0.11997776050078081"/>
          <c:y val="4.1797403893697349E-2"/>
          <c:w val="0.52282781155319469"/>
          <c:h val="0.114337204600364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TPAMPDUR!$AN$1</c:f>
              <c:strCache>
                <c:ptCount val="1"/>
                <c:pt idx="0">
                  <c:v>Average Duration</c:v>
                </c:pt>
              </c:strCache>
            </c:strRef>
          </c:tx>
          <c:spPr>
            <a:ln w="19050" cap="rnd">
              <a:noFill/>
              <a:round/>
            </a:ln>
            <a:effectLst/>
          </c:spPr>
          <c:marker>
            <c:symbol val="circle"/>
            <c:size val="5"/>
            <c:spPr>
              <a:solidFill>
                <a:schemeClr val="tx1"/>
              </a:solidFill>
              <a:ln w="9525">
                <a:noFill/>
              </a:ln>
              <a:effectLst/>
            </c:spPr>
          </c:marker>
          <c:trendline>
            <c:spPr>
              <a:ln w="19050" cap="rnd">
                <a:solidFill>
                  <a:schemeClr val="tx1"/>
                </a:solidFill>
                <a:prstDash val="sysDot"/>
              </a:ln>
              <a:effectLst/>
            </c:spPr>
            <c:trendlineType val="linear"/>
            <c:dispRSqr val="0"/>
            <c:dispEq val="0"/>
          </c:trendline>
          <c:xVal>
            <c:numRef>
              <c:f>TPAMPDUR!$A$2:$A$79</c:f>
              <c:numCache>
                <c:formatCode>General</c:formatCode>
                <c:ptCount val="7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xVal>
          <c:yVal>
            <c:numRef>
              <c:f>TPAMPDUR!$AN$2:$AN$79</c:f>
              <c:numCache>
                <c:formatCode>General</c:formatCode>
                <c:ptCount val="78"/>
                <c:pt idx="0">
                  <c:v>3.7857142857142856</c:v>
                </c:pt>
                <c:pt idx="1">
                  <c:v>4.5</c:v>
                </c:pt>
                <c:pt idx="2">
                  <c:v>3.7857142857142856</c:v>
                </c:pt>
                <c:pt idx="3">
                  <c:v>3.7857142857142856</c:v>
                </c:pt>
                <c:pt idx="4">
                  <c:v>3.8571428571428572</c:v>
                </c:pt>
                <c:pt idx="5">
                  <c:v>4.2142857142857144</c:v>
                </c:pt>
                <c:pt idx="6">
                  <c:v>4.6428571428571432</c:v>
                </c:pt>
                <c:pt idx="7">
                  <c:v>4.5714285714285712</c:v>
                </c:pt>
                <c:pt idx="8">
                  <c:v>4.1428571428571432</c:v>
                </c:pt>
                <c:pt idx="9">
                  <c:v>3.9285714285714284</c:v>
                </c:pt>
                <c:pt idx="10">
                  <c:v>4.1428571428571432</c:v>
                </c:pt>
                <c:pt idx="11">
                  <c:v>3.8571428571428572</c:v>
                </c:pt>
                <c:pt idx="12">
                  <c:v>3.7857142857142856</c:v>
                </c:pt>
                <c:pt idx="13">
                  <c:v>4.9285714285714288</c:v>
                </c:pt>
                <c:pt idx="14">
                  <c:v>4.4285714285714288</c:v>
                </c:pt>
                <c:pt idx="15">
                  <c:v>5</c:v>
                </c:pt>
                <c:pt idx="16">
                  <c:v>4.4285714285714288</c:v>
                </c:pt>
                <c:pt idx="17">
                  <c:v>5.0714285714285712</c:v>
                </c:pt>
              </c:numCache>
            </c:numRef>
          </c:yVal>
          <c:smooth val="0"/>
          <c:extLst>
            <c:ext xmlns:c16="http://schemas.microsoft.com/office/drawing/2014/chart" uri="{C3380CC4-5D6E-409C-BE32-E72D297353CC}">
              <c16:uniqueId val="{00000001-CC5A-491A-B18C-977E47BB72B0}"/>
            </c:ext>
          </c:extLst>
        </c:ser>
        <c:dLbls>
          <c:showLegendKey val="0"/>
          <c:showVal val="0"/>
          <c:showCatName val="0"/>
          <c:showSerName val="0"/>
          <c:showPercent val="0"/>
          <c:showBubbleSize val="0"/>
        </c:dLbls>
        <c:axId val="810381680"/>
        <c:axId val="810383760"/>
      </c:scatterChart>
      <c:valAx>
        <c:axId val="810381680"/>
        <c:scaling>
          <c:orientation val="minMax"/>
          <c:max val="2020"/>
          <c:min val="2002"/>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10383760"/>
        <c:crosses val="autoZero"/>
        <c:crossBetween val="midCat"/>
      </c:valAx>
      <c:valAx>
        <c:axId val="810383760"/>
        <c:scaling>
          <c:orientation val="minMax"/>
          <c:max val="5.5"/>
          <c:min val="3.5"/>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TP Pulse Duration (Months)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10381680"/>
        <c:crosses val="autoZero"/>
        <c:crossBetween val="midCat"/>
        <c:majorUnit val="0.5"/>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TPAMPDUR!$AN$1</c:f>
              <c:strCache>
                <c:ptCount val="1"/>
                <c:pt idx="0">
                  <c:v>Average Duration</c:v>
                </c:pt>
              </c:strCache>
            </c:strRef>
          </c:tx>
          <c:spPr>
            <a:ln w="25400" cap="rnd">
              <a:noFill/>
              <a:round/>
            </a:ln>
            <a:effectLst/>
          </c:spPr>
          <c:marker>
            <c:symbol val="circle"/>
            <c:size val="5"/>
            <c:spPr>
              <a:solidFill>
                <a:schemeClr val="tx1"/>
              </a:solidFill>
              <a:ln w="9525">
                <a:noFill/>
              </a:ln>
              <a:effectLst/>
            </c:spPr>
          </c:marker>
          <c:trendline>
            <c:spPr>
              <a:ln w="19050" cap="rnd">
                <a:solidFill>
                  <a:schemeClr val="tx1"/>
                </a:solidFill>
                <a:prstDash val="sysDot"/>
              </a:ln>
              <a:effectLst/>
            </c:spPr>
            <c:trendlineType val="linear"/>
            <c:dispRSqr val="0"/>
            <c:dispEq val="0"/>
          </c:trendline>
          <c:xVal>
            <c:numRef>
              <c:f>TPAMPDUR!$A$2:$A$79</c:f>
              <c:numCache>
                <c:formatCode>General</c:formatCode>
                <c:ptCount val="7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xVal>
          <c:yVal>
            <c:numRef>
              <c:f>TPAMPDUR!$AO$2:$AO$79</c:f>
              <c:numCache>
                <c:formatCode>General</c:formatCode>
                <c:ptCount val="78"/>
                <c:pt idx="0">
                  <c:v>0.60550000000000015</c:v>
                </c:pt>
                <c:pt idx="1">
                  <c:v>0.47464285714285726</c:v>
                </c:pt>
                <c:pt idx="2">
                  <c:v>0.36978571428571433</c:v>
                </c:pt>
                <c:pt idx="3">
                  <c:v>0.77357142857142847</c:v>
                </c:pt>
                <c:pt idx="4">
                  <c:v>0.76557142857142879</c:v>
                </c:pt>
                <c:pt idx="5">
                  <c:v>0.71871428571428553</c:v>
                </c:pt>
                <c:pt idx="6">
                  <c:v>0.4717142857142857</c:v>
                </c:pt>
                <c:pt idx="7">
                  <c:v>0.56564285714285722</c:v>
                </c:pt>
                <c:pt idx="8">
                  <c:v>0.43542857142857144</c:v>
                </c:pt>
                <c:pt idx="9">
                  <c:v>0.50092857142857139</c:v>
                </c:pt>
                <c:pt idx="10">
                  <c:v>0.7154285714285713</c:v>
                </c:pt>
                <c:pt idx="11">
                  <c:v>0.74150000000000016</c:v>
                </c:pt>
                <c:pt idx="12">
                  <c:v>0.82514285714285707</c:v>
                </c:pt>
                <c:pt idx="13">
                  <c:v>0.57071428571428573</c:v>
                </c:pt>
                <c:pt idx="14">
                  <c:v>0.59435714285714281</c:v>
                </c:pt>
                <c:pt idx="15">
                  <c:v>0.81135714285714289</c:v>
                </c:pt>
                <c:pt idx="16">
                  <c:v>1.0106428571428572</c:v>
                </c:pt>
                <c:pt idx="17">
                  <c:v>0.47385714285714292</c:v>
                </c:pt>
              </c:numCache>
            </c:numRef>
          </c:yVal>
          <c:smooth val="0"/>
          <c:extLst>
            <c:ext xmlns:c16="http://schemas.microsoft.com/office/drawing/2014/chart" uri="{C3380CC4-5D6E-409C-BE32-E72D297353CC}">
              <c16:uniqueId val="{00000001-B219-42FF-9FB8-AF5DA4B1B73B}"/>
            </c:ext>
          </c:extLst>
        </c:ser>
        <c:dLbls>
          <c:showLegendKey val="0"/>
          <c:showVal val="0"/>
          <c:showCatName val="0"/>
          <c:showSerName val="0"/>
          <c:showPercent val="0"/>
          <c:showBubbleSize val="0"/>
        </c:dLbls>
        <c:axId val="810381680"/>
        <c:axId val="810383760"/>
      </c:scatterChart>
      <c:valAx>
        <c:axId val="810381680"/>
        <c:scaling>
          <c:orientation val="minMax"/>
          <c:max val="2020"/>
          <c:min val="2002"/>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10383760"/>
        <c:crosses val="autoZero"/>
        <c:crossBetween val="midCat"/>
      </c:valAx>
      <c:valAx>
        <c:axId val="810383760"/>
        <c:scaling>
          <c:orientation val="minMax"/>
          <c:max val="1.1000000000000001"/>
          <c:min val="0.30000000000000004"/>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TP Pulse Ampltude (µM)</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10381680"/>
        <c:crosses val="autoZero"/>
        <c:crossBetween val="midCat"/>
        <c:majorUnit val="0.2"/>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TPAMPDUR!$AN$1</c:f>
              <c:strCache>
                <c:ptCount val="1"/>
                <c:pt idx="0">
                  <c:v>Average Duration</c:v>
                </c:pt>
              </c:strCache>
            </c:strRef>
          </c:tx>
          <c:spPr>
            <a:ln w="25400" cap="rnd">
              <a:noFill/>
              <a:round/>
            </a:ln>
            <a:effectLst/>
          </c:spPr>
          <c:marker>
            <c:symbol val="circle"/>
            <c:size val="5"/>
            <c:spPr>
              <a:solidFill>
                <a:schemeClr val="tx1"/>
              </a:solidFill>
              <a:ln w="9525">
                <a:noFill/>
              </a:ln>
              <a:effectLst/>
            </c:spPr>
          </c:marker>
          <c:trendline>
            <c:spPr>
              <a:ln w="19050" cap="rnd">
                <a:solidFill>
                  <a:schemeClr val="tx1"/>
                </a:solidFill>
                <a:prstDash val="sysDot"/>
              </a:ln>
              <a:effectLst/>
            </c:spPr>
            <c:trendlineType val="linear"/>
            <c:dispRSqr val="0"/>
            <c:dispEq val="0"/>
          </c:trendline>
          <c:xVal>
            <c:numRef>
              <c:f>TPAMPDUR!$A$2:$A$79</c:f>
              <c:numCache>
                <c:formatCode>General</c:formatCode>
                <c:ptCount val="7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xVal>
          <c:yVal>
            <c:numRef>
              <c:f>TPAMPDUR!$AP$2:$AP$79</c:f>
              <c:numCache>
                <c:formatCode>General</c:formatCode>
                <c:ptCount val="78"/>
                <c:pt idx="0">
                  <c:v>0.25450793650793657</c:v>
                </c:pt>
                <c:pt idx="1">
                  <c:v>0.25202605727605731</c:v>
                </c:pt>
                <c:pt idx="2">
                  <c:v>0.35335254329004329</c:v>
                </c:pt>
                <c:pt idx="3">
                  <c:v>0.49610601898101908</c:v>
                </c:pt>
                <c:pt idx="4">
                  <c:v>0.42164889971139968</c:v>
                </c:pt>
                <c:pt idx="5">
                  <c:v>0.35961499611499609</c:v>
                </c:pt>
                <c:pt idx="6">
                  <c:v>0.33872027972027968</c:v>
                </c:pt>
                <c:pt idx="7">
                  <c:v>0.30083630674880674</c:v>
                </c:pt>
                <c:pt idx="8">
                  <c:v>0.32898247585747592</c:v>
                </c:pt>
                <c:pt idx="9">
                  <c:v>0.3387092490842491</c:v>
                </c:pt>
                <c:pt idx="10">
                  <c:v>0.35080265567765573</c:v>
                </c:pt>
                <c:pt idx="11">
                  <c:v>0.43410476676101672</c:v>
                </c:pt>
                <c:pt idx="12">
                  <c:v>0.38280952380952377</c:v>
                </c:pt>
                <c:pt idx="13">
                  <c:v>0.34176190476190477</c:v>
                </c:pt>
                <c:pt idx="14">
                  <c:v>0.518452380952381</c:v>
                </c:pt>
                <c:pt idx="15">
                  <c:v>0.58649702380952395</c:v>
                </c:pt>
                <c:pt idx="16">
                  <c:v>0.51386904761904761</c:v>
                </c:pt>
                <c:pt idx="17">
                  <c:v>0.55219642857142859</c:v>
                </c:pt>
              </c:numCache>
            </c:numRef>
          </c:yVal>
          <c:smooth val="0"/>
          <c:extLst>
            <c:ext xmlns:c16="http://schemas.microsoft.com/office/drawing/2014/chart" uri="{C3380CC4-5D6E-409C-BE32-E72D297353CC}">
              <c16:uniqueId val="{00000001-2345-4115-9B84-421917F5D7C2}"/>
            </c:ext>
          </c:extLst>
        </c:ser>
        <c:dLbls>
          <c:showLegendKey val="0"/>
          <c:showVal val="0"/>
          <c:showCatName val="0"/>
          <c:showSerName val="0"/>
          <c:showPercent val="0"/>
          <c:showBubbleSize val="0"/>
        </c:dLbls>
        <c:axId val="810381680"/>
        <c:axId val="810383760"/>
      </c:scatterChart>
      <c:valAx>
        <c:axId val="810381680"/>
        <c:scaling>
          <c:orientation val="minMax"/>
          <c:max val="2020"/>
          <c:min val="2002"/>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10383760"/>
        <c:crosses val="autoZero"/>
        <c:crossBetween val="midCat"/>
      </c:valAx>
      <c:valAx>
        <c:axId val="810383760"/>
        <c:scaling>
          <c:orientation val="minMax"/>
          <c:max val="0.60000000000000009"/>
          <c:min val="0.2"/>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TP Mean (µM)</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10381680"/>
        <c:crosses val="autoZero"/>
        <c:crossBetween val="midCat"/>
        <c:majorUnit val="0.2"/>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5456-326A-3246-8BD9-003DD2FF14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374AC7-A0FD-234F-AB3B-1D4D09440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63DD950A-2702-4846-AE79-EF40FB3421EB}"/>
              </a:ext>
            </a:extLst>
          </p:cNvPr>
          <p:cNvSpPr/>
          <p:nvPr userDrawn="1"/>
        </p:nvSpPr>
        <p:spPr>
          <a:xfrm>
            <a:off x="4484" y="6235426"/>
            <a:ext cx="12192000" cy="622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99C1660-6465-2848-A2FB-C53563ED7384}"/>
              </a:ext>
            </a:extLst>
          </p:cNvPr>
          <p:cNvSpPr/>
          <p:nvPr userDrawn="1"/>
        </p:nvSpPr>
        <p:spPr>
          <a:xfrm>
            <a:off x="607019" y="6286731"/>
            <a:ext cx="6527342" cy="530352"/>
          </a:xfrm>
          <a:prstGeom prst="roundRect">
            <a:avLst/>
          </a:prstGeom>
          <a:solidFill>
            <a:srgbClr val="101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2022 Florida Coastal Everglades LTER All Scientists Meeting</a:t>
            </a:r>
          </a:p>
        </p:txBody>
      </p:sp>
      <p:pic>
        <p:nvPicPr>
          <p:cNvPr id="10" name="Picture 9" descr="Logo&#10;&#10;Description automatically generated">
            <a:extLst>
              <a:ext uri="{FF2B5EF4-FFF2-40B4-BE49-F238E27FC236}">
                <a16:creationId xmlns:a16="http://schemas.microsoft.com/office/drawing/2014/main" id="{167E20BA-8445-2E4E-B4EC-A7F14529D0CB}"/>
              </a:ext>
            </a:extLst>
          </p:cNvPr>
          <p:cNvPicPr>
            <a:picLocks noChangeAspect="1"/>
          </p:cNvPicPr>
          <p:nvPr userDrawn="1"/>
        </p:nvPicPr>
        <p:blipFill rotWithShape="1">
          <a:blip r:embed="rId2"/>
          <a:srcRect l="68" r="662"/>
          <a:stretch/>
        </p:blipFill>
        <p:spPr>
          <a:xfrm>
            <a:off x="13628" y="6283065"/>
            <a:ext cx="676656" cy="532337"/>
          </a:xfrm>
          <a:prstGeom prst="rect">
            <a:avLst/>
          </a:prstGeom>
        </p:spPr>
      </p:pic>
      <p:sp>
        <p:nvSpPr>
          <p:cNvPr id="12" name="Rectangle 11">
            <a:extLst>
              <a:ext uri="{FF2B5EF4-FFF2-40B4-BE49-F238E27FC236}">
                <a16:creationId xmlns:a16="http://schemas.microsoft.com/office/drawing/2014/main" id="{16B26BD0-70F0-B34A-834C-4EDE67AB9A87}"/>
              </a:ext>
            </a:extLst>
          </p:cNvPr>
          <p:cNvSpPr/>
          <p:nvPr userDrawn="1"/>
        </p:nvSpPr>
        <p:spPr>
          <a:xfrm>
            <a:off x="6814" y="0"/>
            <a:ext cx="12178372" cy="304800"/>
          </a:xfrm>
          <a:prstGeom prst="rect">
            <a:avLst/>
          </a:prstGeom>
          <a:gradFill flip="none" rotWithShape="1">
            <a:gsLst>
              <a:gs pos="51000">
                <a:schemeClr val="accent1"/>
              </a:gs>
              <a:gs pos="25000">
                <a:schemeClr val="accent1"/>
              </a:gs>
              <a:gs pos="75000">
                <a:schemeClr val="accent1"/>
              </a:gs>
              <a:gs pos="1000">
                <a:srgbClr val="101968"/>
              </a:gs>
              <a:gs pos="100000">
                <a:srgbClr val="10196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8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8902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24E0-2B08-DD47-A9AC-7E0026B5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01241B-1FD8-F04D-B2A1-AA10AF4468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BA164-E9B8-CE42-BB6C-30AA29694BB6}"/>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5" name="Footer Placeholder 4">
            <a:extLst>
              <a:ext uri="{FF2B5EF4-FFF2-40B4-BE49-F238E27FC236}">
                <a16:creationId xmlns:a16="http://schemas.microsoft.com/office/drawing/2014/main" id="{26666D5F-1DC5-4E41-B77A-D3DE84A47B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1F5D9B8-9699-904C-86FA-20BF723D8724}"/>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1183539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39EC6-3ED3-0E46-85C0-D4E3F7382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F1C4B6-A48B-8A4C-A0FF-09494A629E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C5E4B-70A0-E144-9465-DEB75DA82FD7}"/>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5" name="Footer Placeholder 4">
            <a:extLst>
              <a:ext uri="{FF2B5EF4-FFF2-40B4-BE49-F238E27FC236}">
                <a16:creationId xmlns:a16="http://schemas.microsoft.com/office/drawing/2014/main" id="{085E99CC-53B6-8643-8C1B-CCE75534DA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A81FCCC-BCB8-F54D-8A0C-D701247F2C93}"/>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2999092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5483-250D-F144-8819-0F00B3AAF2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A47877-E444-4C44-A0C6-FD5358A7C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327CD-EBC6-A842-ABF1-A59290D5430E}"/>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5" name="Footer Placeholder 4">
            <a:extLst>
              <a:ext uri="{FF2B5EF4-FFF2-40B4-BE49-F238E27FC236}">
                <a16:creationId xmlns:a16="http://schemas.microsoft.com/office/drawing/2014/main" id="{4DD6C153-C311-C54A-8347-95E386186FC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E07CFE1-159F-5D46-B490-018D0800BCF1}"/>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243673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7769-EF8C-A84A-9EBD-4338B075C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7FE989-2353-154E-9B66-5EEE7705B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C71549-3A5E-B74D-901F-718B29F23D24}"/>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5" name="Footer Placeholder 4">
            <a:extLst>
              <a:ext uri="{FF2B5EF4-FFF2-40B4-BE49-F238E27FC236}">
                <a16:creationId xmlns:a16="http://schemas.microsoft.com/office/drawing/2014/main" id="{AAF7DD41-3F59-B64A-8E54-5453936BB2C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CF0264B-14B8-C744-9E78-19FED70A1887}"/>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3835238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6EFD-B2BE-EB44-A154-A313DDCC0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CBCA87-DAA2-2546-A157-7BD4B7EF21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8BE2A2-9B3D-3847-8F9F-5F8A5CD2A2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5831EF-35EA-CC45-9A12-A81FEC5B36FD}"/>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6" name="Footer Placeholder 5">
            <a:extLst>
              <a:ext uri="{FF2B5EF4-FFF2-40B4-BE49-F238E27FC236}">
                <a16:creationId xmlns:a16="http://schemas.microsoft.com/office/drawing/2014/main" id="{65B99BB5-97D5-DC4F-87BA-99DE316D62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7E4F645-CC1F-F748-8551-F45BCE79F249}"/>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13721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7FA1-5C22-D34F-8B2C-5DAA2D0EC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699963-74C3-BF4E-B7EA-A2E8EA7D53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BF67FB-C018-624B-875C-B746FDB824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D671EB-9DBE-FA41-A04A-69A89C3319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8670A-B772-6741-AA9A-69DE9F918C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877385-BE8D-2944-8501-2DC84D794868}"/>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8" name="Footer Placeholder 7">
            <a:extLst>
              <a:ext uri="{FF2B5EF4-FFF2-40B4-BE49-F238E27FC236}">
                <a16:creationId xmlns:a16="http://schemas.microsoft.com/office/drawing/2014/main" id="{AFB084D0-CD0A-BF44-8F6A-7A9061AFB4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812D010-8A47-B946-B2E5-DB0A9A424D84}"/>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394016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2C47-88E9-CA4D-A2F3-0FB9DAD3B3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8CF500-5381-7240-BD25-3516347E6206}"/>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4" name="Footer Placeholder 3">
            <a:extLst>
              <a:ext uri="{FF2B5EF4-FFF2-40B4-BE49-F238E27FC236}">
                <a16:creationId xmlns:a16="http://schemas.microsoft.com/office/drawing/2014/main" id="{9F451434-21DB-7D43-ACB0-4B9FE943B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2C2DAB2-963F-9843-AB09-E6C3B9F23186}"/>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194422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8C149-3BB6-3649-AC61-1D5EAE150FC1}"/>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3" name="Footer Placeholder 2">
            <a:extLst>
              <a:ext uri="{FF2B5EF4-FFF2-40B4-BE49-F238E27FC236}">
                <a16:creationId xmlns:a16="http://schemas.microsoft.com/office/drawing/2014/main" id="{6A77EC45-3620-E943-9D7C-4998A91262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90BC93E-346E-694C-AF84-8DF67B57F872}"/>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2961892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CB4-C877-9D4A-BB78-BB2A56C06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7BA3E8-66D6-6246-ABF0-3C7B2F4C6C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992D39-661E-F948-BFA7-414CAB028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D2689-7EE4-E041-AC95-7205194A44F9}"/>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6" name="Footer Placeholder 5">
            <a:extLst>
              <a:ext uri="{FF2B5EF4-FFF2-40B4-BE49-F238E27FC236}">
                <a16:creationId xmlns:a16="http://schemas.microsoft.com/office/drawing/2014/main" id="{76753A36-660B-7449-949E-081703519CA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3E16F46-16F2-D44C-8BA7-5CDCDE50175B}"/>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212969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DC6E-5CA5-7D43-8C06-157630D9A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D63D65-2881-F944-942F-FD540B01D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43DD29-5505-8B48-A44C-07EAD39505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4DFF5-C109-FE48-931E-39C567B2B43D}"/>
              </a:ext>
            </a:extLst>
          </p:cNvPr>
          <p:cNvSpPr>
            <a:spLocks noGrp="1"/>
          </p:cNvSpPr>
          <p:nvPr>
            <p:ph type="dt" sz="half" idx="10"/>
          </p:nvPr>
        </p:nvSpPr>
        <p:spPr>
          <a:xfrm>
            <a:off x="838200" y="6356350"/>
            <a:ext cx="2743200" cy="365125"/>
          </a:xfrm>
          <a:prstGeom prst="rect">
            <a:avLst/>
          </a:prstGeom>
        </p:spPr>
        <p:txBody>
          <a:bodyPr/>
          <a:lstStyle/>
          <a:p>
            <a:fld id="{5A647365-A662-5B4C-92D5-0AF3760D0D31}" type="datetimeFigureOut">
              <a:rPr lang="en-US" smtClean="0"/>
              <a:t>2/28/2022</a:t>
            </a:fld>
            <a:endParaRPr lang="en-US"/>
          </a:p>
        </p:txBody>
      </p:sp>
      <p:sp>
        <p:nvSpPr>
          <p:cNvPr id="6" name="Footer Placeholder 5">
            <a:extLst>
              <a:ext uri="{FF2B5EF4-FFF2-40B4-BE49-F238E27FC236}">
                <a16:creationId xmlns:a16="http://schemas.microsoft.com/office/drawing/2014/main" id="{51B907A1-6AF5-A64E-AF1B-429B4821DE8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08CB9B-2B0E-2743-B629-EBF2946DFFC5}"/>
              </a:ext>
            </a:extLst>
          </p:cNvPr>
          <p:cNvSpPr>
            <a:spLocks noGrp="1"/>
          </p:cNvSpPr>
          <p:nvPr>
            <p:ph type="sldNum" sz="quarter" idx="12"/>
          </p:nvPr>
        </p:nvSpPr>
        <p:spPr>
          <a:xfrm>
            <a:off x="8610600" y="6356350"/>
            <a:ext cx="2743200" cy="365125"/>
          </a:xfrm>
          <a:prstGeom prst="rect">
            <a:avLst/>
          </a:prstGeom>
        </p:spPr>
        <p:txBody>
          <a:bodyPr/>
          <a:lstStyle/>
          <a:p>
            <a:fld id="{71E3633A-B31A-8646-8F71-EA19817582CB}" type="slidenum">
              <a:rPr lang="en-US" smtClean="0"/>
              <a:t>‹#›</a:t>
            </a:fld>
            <a:endParaRPr lang="en-US"/>
          </a:p>
        </p:txBody>
      </p:sp>
    </p:spTree>
    <p:extLst>
      <p:ext uri="{BB962C8B-B14F-4D97-AF65-F5344CB8AC3E}">
        <p14:creationId xmlns:p14="http://schemas.microsoft.com/office/powerpoint/2010/main" val="197030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7CC46A-30A9-8E40-A418-A72EC642D0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047173-974D-AF4F-888A-579E6F0A65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5978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34946"/>
            <a:ext cx="10979865"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Abiotic Resources &amp; Stressors</a:t>
            </a:r>
          </a:p>
        </p:txBody>
      </p:sp>
      <p:sp>
        <p:nvSpPr>
          <p:cNvPr id="9" name="TextBox 8">
            <a:extLst>
              <a:ext uri="{FF2B5EF4-FFF2-40B4-BE49-F238E27FC236}">
                <a16:creationId xmlns:a16="http://schemas.microsoft.com/office/drawing/2014/main" id="{D97C515E-0D15-DF42-A46F-DD3AD07FEE69}"/>
              </a:ext>
            </a:extLst>
          </p:cNvPr>
          <p:cNvSpPr txBox="1"/>
          <p:nvPr/>
        </p:nvSpPr>
        <p:spPr>
          <a:xfrm>
            <a:off x="107779" y="985292"/>
            <a:ext cx="12084221" cy="73866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Working Group Leaders:  Evelyn Gaiser with </a:t>
            </a:r>
            <a:r>
              <a:rPr lang="en-US" sz="2400" dirty="0">
                <a:solidFill>
                  <a:schemeClr val="accent1"/>
                </a:solidFill>
                <a:latin typeface="Arial" panose="020B0604020202020204" pitchFamily="34" charset="0"/>
                <a:cs typeface="Arial" panose="020B0604020202020204" pitchFamily="34" charset="0"/>
              </a:rPr>
              <a:t>Paul Julian, Rafael Travieso</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Edward </a:t>
            </a:r>
            <a:r>
              <a:rPr lang="en-US" dirty="0" err="1">
                <a:latin typeface="Arial" panose="020B0604020202020204" pitchFamily="34" charset="0"/>
                <a:cs typeface="Arial" panose="020B0604020202020204" pitchFamily="34" charset="0"/>
              </a:rPr>
              <a:t>Castañeda</a:t>
            </a:r>
            <a:r>
              <a:rPr lang="en-US" dirty="0">
                <a:latin typeface="Arial" panose="020B0604020202020204" pitchFamily="34" charset="0"/>
                <a:cs typeface="Arial" panose="020B0604020202020204" pitchFamily="34" charset="0"/>
              </a:rPr>
              <a:t>, Randy Chambers, Steve Davis, Jim Fourqurean, John Kominoski, and Tiffany Troxler</a:t>
            </a:r>
            <a:endParaRPr lang="en-US" dirty="0">
              <a:solidFill>
                <a:schemeClr val="accent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EA97E59-B10F-CC40-991B-7D15B07B947E}"/>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5" name="Group 24">
            <a:extLst>
              <a:ext uri="{FF2B5EF4-FFF2-40B4-BE49-F238E27FC236}">
                <a16:creationId xmlns:a16="http://schemas.microsoft.com/office/drawing/2014/main" id="{A6E90150-347C-5347-8D54-89142A222312}"/>
              </a:ext>
            </a:extLst>
          </p:cNvPr>
          <p:cNvGrpSpPr/>
          <p:nvPr/>
        </p:nvGrpSpPr>
        <p:grpSpPr>
          <a:xfrm>
            <a:off x="10048" y="25520"/>
            <a:ext cx="548640" cy="548640"/>
            <a:chOff x="116180" y="3090072"/>
            <a:chExt cx="548640" cy="548640"/>
          </a:xfrm>
        </p:grpSpPr>
        <p:sp>
          <p:nvSpPr>
            <p:cNvPr id="26" name="Oval 25">
              <a:extLst>
                <a:ext uri="{FF2B5EF4-FFF2-40B4-BE49-F238E27FC236}">
                  <a16:creationId xmlns:a16="http://schemas.microsoft.com/office/drawing/2014/main" id="{C3438AA1-A1BC-2745-B426-52C28867AEE2}"/>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Icon&#10;&#10;Description automatically generated">
              <a:extLst>
                <a:ext uri="{FF2B5EF4-FFF2-40B4-BE49-F238E27FC236}">
                  <a16:creationId xmlns:a16="http://schemas.microsoft.com/office/drawing/2014/main" id="{31DF53FB-47A3-AD44-9FA0-9A4D5DDFB28D}"/>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8" name="TextBox 27">
            <a:extLst>
              <a:ext uri="{FF2B5EF4-FFF2-40B4-BE49-F238E27FC236}">
                <a16:creationId xmlns:a16="http://schemas.microsoft.com/office/drawing/2014/main" id="{5946B918-E992-3943-8204-E2653F5A71F9}"/>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pic>
        <p:nvPicPr>
          <p:cNvPr id="11" name="Picture 10">
            <a:extLst>
              <a:ext uri="{FF2B5EF4-FFF2-40B4-BE49-F238E27FC236}">
                <a16:creationId xmlns:a16="http://schemas.microsoft.com/office/drawing/2014/main" id="{A88397D1-6E61-495E-BD1D-C10561085076}"/>
              </a:ext>
            </a:extLst>
          </p:cNvPr>
          <p:cNvPicPr>
            <a:picLocks noChangeAspect="1"/>
          </p:cNvPicPr>
          <p:nvPr/>
        </p:nvPicPr>
        <p:blipFill>
          <a:blip r:embed="rId3"/>
          <a:stretch>
            <a:fillRect/>
          </a:stretch>
        </p:blipFill>
        <p:spPr>
          <a:xfrm>
            <a:off x="107779" y="1735868"/>
            <a:ext cx="5880100" cy="4410075"/>
          </a:xfrm>
          <a:prstGeom prst="rect">
            <a:avLst/>
          </a:prstGeom>
        </p:spPr>
      </p:pic>
      <p:pic>
        <p:nvPicPr>
          <p:cNvPr id="12" name="Picture 11">
            <a:extLst>
              <a:ext uri="{FF2B5EF4-FFF2-40B4-BE49-F238E27FC236}">
                <a16:creationId xmlns:a16="http://schemas.microsoft.com/office/drawing/2014/main" id="{ADDAB476-851A-4425-BCF3-FBF18992F59E}"/>
              </a:ext>
            </a:extLst>
          </p:cNvPr>
          <p:cNvPicPr>
            <a:picLocks noChangeAspect="1"/>
          </p:cNvPicPr>
          <p:nvPr/>
        </p:nvPicPr>
        <p:blipFill rotWithShape="1">
          <a:blip r:embed="rId4">
            <a:extLst>
              <a:ext uri="{28A0092B-C50C-407E-A947-70E740481C1C}">
                <a14:useLocalDpi xmlns:a14="http://schemas.microsoft.com/office/drawing/2010/main" val="0"/>
              </a:ext>
            </a:extLst>
          </a:blip>
          <a:srcRect t="10497" r="18406" b="7302"/>
          <a:stretch/>
        </p:blipFill>
        <p:spPr>
          <a:xfrm>
            <a:off x="6129646" y="1716818"/>
            <a:ext cx="5880100" cy="4410075"/>
          </a:xfrm>
          <a:prstGeom prst="rect">
            <a:avLst/>
          </a:prstGeom>
        </p:spPr>
      </p:pic>
      <p:sp>
        <p:nvSpPr>
          <p:cNvPr id="14" name="Subtitle 2">
            <a:extLst>
              <a:ext uri="{FF2B5EF4-FFF2-40B4-BE49-F238E27FC236}">
                <a16:creationId xmlns:a16="http://schemas.microsoft.com/office/drawing/2014/main" id="{ED2C88C2-4468-4CE7-8D81-9061557D992D}"/>
              </a:ext>
            </a:extLst>
          </p:cNvPr>
          <p:cNvSpPr txBox="1">
            <a:spLocks/>
          </p:cNvSpPr>
          <p:nvPr/>
        </p:nvSpPr>
        <p:spPr>
          <a:xfrm>
            <a:off x="7850082" y="5791344"/>
            <a:ext cx="2439227" cy="4440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bg1"/>
                </a:solidFill>
              </a:rPr>
              <a:t>Very wet </a:t>
            </a:r>
            <a:r>
              <a:rPr lang="en-US" sz="1400" dirty="0" err="1">
                <a:solidFill>
                  <a:schemeClr val="bg1"/>
                </a:solidFill>
              </a:rPr>
              <a:t>wet</a:t>
            </a:r>
            <a:r>
              <a:rPr lang="en-US" sz="1400" dirty="0">
                <a:solidFill>
                  <a:schemeClr val="bg1"/>
                </a:solidFill>
              </a:rPr>
              <a:t> season</a:t>
            </a:r>
          </a:p>
        </p:txBody>
      </p:sp>
      <p:sp>
        <p:nvSpPr>
          <p:cNvPr id="15" name="Subtitle 2">
            <a:extLst>
              <a:ext uri="{FF2B5EF4-FFF2-40B4-BE49-F238E27FC236}">
                <a16:creationId xmlns:a16="http://schemas.microsoft.com/office/drawing/2014/main" id="{ED8F768B-6904-4144-9F8E-F29B5A394A58}"/>
              </a:ext>
            </a:extLst>
          </p:cNvPr>
          <p:cNvSpPr txBox="1">
            <a:spLocks/>
          </p:cNvSpPr>
          <p:nvPr/>
        </p:nvSpPr>
        <p:spPr>
          <a:xfrm>
            <a:off x="731311" y="5791344"/>
            <a:ext cx="4467233" cy="4440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bg1"/>
                </a:solidFill>
              </a:rPr>
              <a:t>Very dry </a:t>
            </a:r>
            <a:r>
              <a:rPr lang="en-US" sz="1400" dirty="0" err="1">
                <a:solidFill>
                  <a:schemeClr val="bg1"/>
                </a:solidFill>
              </a:rPr>
              <a:t>dry</a:t>
            </a:r>
            <a:r>
              <a:rPr lang="en-US" sz="1400" dirty="0">
                <a:solidFill>
                  <a:schemeClr val="bg1"/>
                </a:solidFill>
              </a:rPr>
              <a:t> season</a:t>
            </a:r>
          </a:p>
        </p:txBody>
      </p:sp>
    </p:spTree>
    <p:extLst>
      <p:ext uri="{BB962C8B-B14F-4D97-AF65-F5344CB8AC3E}">
        <p14:creationId xmlns:p14="http://schemas.microsoft.com/office/powerpoint/2010/main" val="50599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21091"/>
            <a:ext cx="10979865" cy="707886"/>
          </a:xfrm>
          <a:prstGeom prst="rect">
            <a:avLst/>
          </a:prstGeom>
          <a:noFill/>
        </p:spPr>
        <p:txBody>
          <a:bodyPr wrap="square" rtlCol="0">
            <a:spAutoFit/>
          </a:bodyPr>
          <a:lstStyle/>
          <a:p>
            <a:pPr algn="ctr"/>
            <a:r>
              <a:rPr lang="en-US" sz="4000" dirty="0">
                <a:solidFill>
                  <a:srgbClr val="0070C0"/>
                </a:solidFill>
                <a:latin typeface="Arial" panose="020B0604020202020204" pitchFamily="34" charset="0"/>
                <a:cs typeface="Arial" panose="020B0604020202020204" pitchFamily="34" charset="0"/>
              </a:rPr>
              <a:t>Freshwater </a:t>
            </a:r>
            <a:r>
              <a:rPr lang="en-US" sz="4000" dirty="0">
                <a:latin typeface="Arial" panose="020B0604020202020204" pitchFamily="34" charset="0"/>
                <a:cs typeface="Arial" panose="020B0604020202020204" pitchFamily="34" charset="0"/>
              </a:rPr>
              <a:t>Phosphorus Presses &amp; Pulses</a:t>
            </a:r>
          </a:p>
        </p:txBody>
      </p:sp>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graphicFrame>
        <p:nvGraphicFramePr>
          <p:cNvPr id="11" name="Chart 10">
            <a:extLst>
              <a:ext uri="{FF2B5EF4-FFF2-40B4-BE49-F238E27FC236}">
                <a16:creationId xmlns:a16="http://schemas.microsoft.com/office/drawing/2014/main" id="{CFB53CCA-AAE6-44A3-BE8C-59F7B4098F1E}"/>
              </a:ext>
            </a:extLst>
          </p:cNvPr>
          <p:cNvGraphicFramePr>
            <a:graphicFrameLocks/>
          </p:cNvGraphicFramePr>
          <p:nvPr>
            <p:extLst>
              <p:ext uri="{D42A27DB-BD31-4B8C-83A1-F6EECF244321}">
                <p14:modId xmlns:p14="http://schemas.microsoft.com/office/powerpoint/2010/main" val="4182130301"/>
              </p:ext>
            </p:extLst>
          </p:nvPr>
        </p:nvGraphicFramePr>
        <p:xfrm>
          <a:off x="268942" y="1182778"/>
          <a:ext cx="4795072" cy="47608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Table 3">
            <a:extLst>
              <a:ext uri="{FF2B5EF4-FFF2-40B4-BE49-F238E27FC236}">
                <a16:creationId xmlns:a16="http://schemas.microsoft.com/office/drawing/2014/main" id="{D7B47DC9-6D9E-4C9A-800A-918B3323FC79}"/>
              </a:ext>
            </a:extLst>
          </p:cNvPr>
          <p:cNvGraphicFramePr>
            <a:graphicFrameLocks noGrp="1"/>
          </p:cNvGraphicFramePr>
          <p:nvPr>
            <p:extLst>
              <p:ext uri="{D42A27DB-BD31-4B8C-83A1-F6EECF244321}">
                <p14:modId xmlns:p14="http://schemas.microsoft.com/office/powerpoint/2010/main" val="837532617"/>
              </p:ext>
            </p:extLst>
          </p:nvPr>
        </p:nvGraphicFramePr>
        <p:xfrm>
          <a:off x="5466782" y="2718785"/>
          <a:ext cx="6456276" cy="1381760"/>
        </p:xfrm>
        <a:graphic>
          <a:graphicData uri="http://schemas.openxmlformats.org/drawingml/2006/table">
            <a:tbl>
              <a:tblPr firstRow="1" bandRow="1">
                <a:tableStyleId>{073A0DAA-6AF3-43AB-8588-CEC1D06C72B9}</a:tableStyleId>
              </a:tblPr>
              <a:tblGrid>
                <a:gridCol w="2055247">
                  <a:extLst>
                    <a:ext uri="{9D8B030D-6E8A-4147-A177-3AD203B41FA5}">
                      <a16:colId xmlns:a16="http://schemas.microsoft.com/office/drawing/2014/main" val="1510700611"/>
                    </a:ext>
                  </a:extLst>
                </a:gridCol>
                <a:gridCol w="1415142">
                  <a:extLst>
                    <a:ext uri="{9D8B030D-6E8A-4147-A177-3AD203B41FA5}">
                      <a16:colId xmlns:a16="http://schemas.microsoft.com/office/drawing/2014/main" val="1396540394"/>
                    </a:ext>
                  </a:extLst>
                </a:gridCol>
                <a:gridCol w="1545772">
                  <a:extLst>
                    <a:ext uri="{9D8B030D-6E8A-4147-A177-3AD203B41FA5}">
                      <a16:colId xmlns:a16="http://schemas.microsoft.com/office/drawing/2014/main" val="2793479526"/>
                    </a:ext>
                  </a:extLst>
                </a:gridCol>
                <a:gridCol w="1440115">
                  <a:extLst>
                    <a:ext uri="{9D8B030D-6E8A-4147-A177-3AD203B41FA5}">
                      <a16:colId xmlns:a16="http://schemas.microsoft.com/office/drawing/2014/main" val="1134236924"/>
                    </a:ext>
                  </a:extLst>
                </a:gridCol>
              </a:tblGrid>
              <a:tr h="370840">
                <a:tc>
                  <a:txBody>
                    <a:bodyPr/>
                    <a:lstStyle/>
                    <a:p>
                      <a:r>
                        <a:rPr lang="en-US" dirty="0"/>
                        <a:t>FCE Region</a:t>
                      </a:r>
                    </a:p>
                  </a:txBody>
                  <a:tcPr/>
                </a:tc>
                <a:tc>
                  <a:txBody>
                    <a:bodyPr/>
                    <a:lstStyle/>
                    <a:p>
                      <a:pPr algn="ctr"/>
                      <a:r>
                        <a:rPr lang="en-US" dirty="0"/>
                        <a:t>TP Press Trend</a:t>
                      </a:r>
                    </a:p>
                  </a:txBody>
                  <a:tcPr/>
                </a:tc>
                <a:tc>
                  <a:txBody>
                    <a:bodyPr/>
                    <a:lstStyle/>
                    <a:p>
                      <a:pPr algn="ctr"/>
                      <a:r>
                        <a:rPr lang="en-US" dirty="0"/>
                        <a:t>TP Pulse Duration</a:t>
                      </a:r>
                    </a:p>
                  </a:txBody>
                  <a:tcPr/>
                </a:tc>
                <a:tc>
                  <a:txBody>
                    <a:bodyPr/>
                    <a:lstStyle/>
                    <a:p>
                      <a:pPr algn="ctr"/>
                      <a:r>
                        <a:rPr lang="en-US" dirty="0"/>
                        <a:t>TP Pulse Amplitude</a:t>
                      </a:r>
                    </a:p>
                  </a:txBody>
                  <a:tcPr/>
                </a:tc>
                <a:extLst>
                  <a:ext uri="{0D108BD9-81ED-4DB2-BD59-A6C34878D82A}">
                    <a16:rowId xmlns:a16="http://schemas.microsoft.com/office/drawing/2014/main" val="4038783150"/>
                  </a:ext>
                </a:extLst>
              </a:tr>
              <a:tr h="370840">
                <a:tc>
                  <a:txBody>
                    <a:bodyPr/>
                    <a:lstStyle/>
                    <a:p>
                      <a:r>
                        <a:rPr lang="en-US" dirty="0">
                          <a:solidFill>
                            <a:schemeClr val="accent1"/>
                          </a:solidFill>
                        </a:rPr>
                        <a:t>SRS Marsh</a:t>
                      </a:r>
                    </a:p>
                  </a:txBody>
                  <a:tcPr/>
                </a:tc>
                <a:tc>
                  <a:txBody>
                    <a:bodyPr/>
                    <a:lstStyle/>
                    <a:p>
                      <a:pPr algn="ctr"/>
                      <a:r>
                        <a:rPr lang="en-US" dirty="0">
                          <a:solidFill>
                            <a:schemeClr val="accent1"/>
                          </a:solidFill>
                        </a:rPr>
                        <a:t>+</a:t>
                      </a:r>
                    </a:p>
                  </a:txBody>
                  <a:tcPr/>
                </a:tc>
                <a:tc>
                  <a:txBody>
                    <a:bodyPr/>
                    <a:lstStyle/>
                    <a:p>
                      <a:pPr algn="ctr"/>
                      <a:r>
                        <a:rPr lang="en-US" dirty="0">
                          <a:solidFill>
                            <a:schemeClr val="accent1"/>
                          </a:solidFill>
                        </a:rPr>
                        <a:t>+</a:t>
                      </a:r>
                    </a:p>
                  </a:txBody>
                  <a:tcPr/>
                </a:tc>
                <a:tc>
                  <a:txBody>
                    <a:bodyPr/>
                    <a:lstStyle/>
                    <a:p>
                      <a:pPr algn="ctr"/>
                      <a:endParaRPr lang="en-US" dirty="0">
                        <a:solidFill>
                          <a:schemeClr val="accent1"/>
                        </a:solidFill>
                      </a:endParaRPr>
                    </a:p>
                  </a:txBody>
                  <a:tcPr/>
                </a:tc>
                <a:extLst>
                  <a:ext uri="{0D108BD9-81ED-4DB2-BD59-A6C34878D82A}">
                    <a16:rowId xmlns:a16="http://schemas.microsoft.com/office/drawing/2014/main" val="1511785189"/>
                  </a:ext>
                </a:extLst>
              </a:tr>
              <a:tr h="370840">
                <a:tc>
                  <a:txBody>
                    <a:bodyPr/>
                    <a:lstStyle/>
                    <a:p>
                      <a:r>
                        <a:rPr lang="en-US" dirty="0">
                          <a:solidFill>
                            <a:srgbClr val="00B0F0"/>
                          </a:solidFill>
                        </a:rPr>
                        <a:t>TS/Ph Marsh</a:t>
                      </a:r>
                    </a:p>
                  </a:txBody>
                  <a:tcPr/>
                </a:tc>
                <a:tc>
                  <a:txBody>
                    <a:bodyPr/>
                    <a:lstStyle/>
                    <a:p>
                      <a:pPr algn="ctr"/>
                      <a:r>
                        <a:rPr lang="en-US" dirty="0">
                          <a:solidFill>
                            <a:srgbClr val="00B0F0"/>
                          </a:solidFill>
                        </a:rPr>
                        <a:t>+</a:t>
                      </a:r>
                    </a:p>
                  </a:txBody>
                  <a:tcPr/>
                </a:tc>
                <a:tc>
                  <a:txBody>
                    <a:bodyPr/>
                    <a:lstStyle/>
                    <a:p>
                      <a:pPr algn="ctr"/>
                      <a:r>
                        <a:rPr lang="en-US" dirty="0">
                          <a:solidFill>
                            <a:srgbClr val="00B0F0"/>
                          </a:solidFill>
                        </a:rPr>
                        <a:t>+</a:t>
                      </a:r>
                    </a:p>
                  </a:txBody>
                  <a:tcPr/>
                </a:tc>
                <a:tc>
                  <a:txBody>
                    <a:bodyPr/>
                    <a:lstStyle/>
                    <a:p>
                      <a:pPr algn="ctr"/>
                      <a:r>
                        <a:rPr lang="en-US" dirty="0">
                          <a:solidFill>
                            <a:srgbClr val="00B0F0"/>
                          </a:solidFill>
                        </a:rPr>
                        <a:t>+</a:t>
                      </a:r>
                    </a:p>
                  </a:txBody>
                  <a:tcPr/>
                </a:tc>
                <a:extLst>
                  <a:ext uri="{0D108BD9-81ED-4DB2-BD59-A6C34878D82A}">
                    <a16:rowId xmlns:a16="http://schemas.microsoft.com/office/drawing/2014/main" val="491878778"/>
                  </a:ext>
                </a:extLst>
              </a:tr>
            </a:tbl>
          </a:graphicData>
        </a:graphic>
      </p:graphicFrame>
      <p:sp>
        <p:nvSpPr>
          <p:cNvPr id="4" name="TextBox 3">
            <a:extLst>
              <a:ext uri="{FF2B5EF4-FFF2-40B4-BE49-F238E27FC236}">
                <a16:creationId xmlns:a16="http://schemas.microsoft.com/office/drawing/2014/main" id="{AD0E53D9-949C-4880-B91B-4C1950CB5B45}"/>
              </a:ext>
            </a:extLst>
          </p:cNvPr>
          <p:cNvSpPr txBox="1"/>
          <p:nvPr/>
        </p:nvSpPr>
        <p:spPr>
          <a:xfrm>
            <a:off x="5395708" y="1190053"/>
            <a:ext cx="6527350" cy="12875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Pulse duration increasing in SRS marshes</a:t>
            </a:r>
          </a:p>
          <a:p>
            <a:pPr marL="285750" indent="-285750">
              <a:lnSpc>
                <a:spcPct val="150000"/>
              </a:lnSpc>
              <a:buFont typeface="Arial" panose="020B0604020202020204" pitchFamily="34" charset="0"/>
              <a:buChar char="•"/>
            </a:pPr>
            <a:r>
              <a:rPr lang="en-US" dirty="0"/>
              <a:t>Pulse amplitude and duration increasing in TS/Ph marshes</a:t>
            </a:r>
          </a:p>
          <a:p>
            <a:pPr marL="285750" indent="-285750">
              <a:lnSpc>
                <a:spcPct val="150000"/>
              </a:lnSpc>
              <a:buFont typeface="Arial" panose="020B0604020202020204" pitchFamily="34" charset="0"/>
              <a:buChar char="•"/>
            </a:pPr>
            <a:r>
              <a:rPr lang="en-US" dirty="0"/>
              <a:t>Pulse legacies driving long-term press</a:t>
            </a:r>
          </a:p>
        </p:txBody>
      </p:sp>
      <p:sp>
        <p:nvSpPr>
          <p:cNvPr id="18" name="TextBox 17">
            <a:extLst>
              <a:ext uri="{FF2B5EF4-FFF2-40B4-BE49-F238E27FC236}">
                <a16:creationId xmlns:a16="http://schemas.microsoft.com/office/drawing/2014/main" id="{A695D493-2D38-4E66-81D9-24FA65E65F40}"/>
              </a:ext>
            </a:extLst>
          </p:cNvPr>
          <p:cNvSpPr txBox="1"/>
          <p:nvPr/>
        </p:nvSpPr>
        <p:spPr>
          <a:xfrm>
            <a:off x="3715878" y="1275100"/>
            <a:ext cx="1119217" cy="276999"/>
          </a:xfrm>
          <a:prstGeom prst="rect">
            <a:avLst/>
          </a:prstGeom>
          <a:solidFill>
            <a:srgbClr val="00B0F0">
              <a:alpha val="20000"/>
            </a:srgbClr>
          </a:solidFill>
          <a:ln>
            <a:solidFill>
              <a:schemeClr val="tx1"/>
            </a:solidFill>
          </a:ln>
        </p:spPr>
        <p:txBody>
          <a:bodyPr wrap="none" rtlCol="0">
            <a:spAutoFit/>
          </a:bodyPr>
          <a:lstStyle/>
          <a:p>
            <a:r>
              <a:rPr lang="en-US" sz="1200" dirty="0"/>
              <a:t>Restoration</a:t>
            </a:r>
            <a:r>
              <a:rPr lang="en-US" sz="1200" dirty="0">
                <a:sym typeface="Wingdings" panose="05000000000000000000" pitchFamily="2" charset="2"/>
              </a:rPr>
              <a:t></a:t>
            </a:r>
            <a:endParaRPr lang="en-US" sz="1200" dirty="0"/>
          </a:p>
        </p:txBody>
      </p:sp>
      <p:sp>
        <p:nvSpPr>
          <p:cNvPr id="17" name="TextBox 16">
            <a:extLst>
              <a:ext uri="{FF2B5EF4-FFF2-40B4-BE49-F238E27FC236}">
                <a16:creationId xmlns:a16="http://schemas.microsoft.com/office/drawing/2014/main" id="{962A3D47-D315-4431-8D77-BEA9CACCBF8D}"/>
              </a:ext>
            </a:extLst>
          </p:cNvPr>
          <p:cNvSpPr txBox="1"/>
          <p:nvPr/>
        </p:nvSpPr>
        <p:spPr>
          <a:xfrm>
            <a:off x="5466782" y="5608444"/>
            <a:ext cx="4194606" cy="335156"/>
          </a:xfrm>
          <a:prstGeom prst="rect">
            <a:avLst/>
          </a:prstGeom>
          <a:noFill/>
        </p:spPr>
        <p:txBody>
          <a:bodyPr wrap="square" rtlCol="0">
            <a:spAutoFit/>
          </a:bodyPr>
          <a:lstStyle/>
          <a:p>
            <a:pPr>
              <a:lnSpc>
                <a:spcPct val="150000"/>
              </a:lnSpc>
            </a:pPr>
            <a:r>
              <a:rPr lang="en-US" sz="1200" i="1" dirty="0"/>
              <a:t>See Onwuka et al. (2021, </a:t>
            </a:r>
            <a:r>
              <a:rPr lang="en-US" sz="1200" dirty="0"/>
              <a:t>Water</a:t>
            </a:r>
            <a:r>
              <a:rPr lang="en-US" sz="1200" i="1" dirty="0"/>
              <a:t>) for detailed pulse analysis </a:t>
            </a:r>
          </a:p>
        </p:txBody>
      </p:sp>
      <p:sp>
        <p:nvSpPr>
          <p:cNvPr id="14" name="TextBox 13">
            <a:extLst>
              <a:ext uri="{FF2B5EF4-FFF2-40B4-BE49-F238E27FC236}">
                <a16:creationId xmlns:a16="http://schemas.microsoft.com/office/drawing/2014/main" id="{3939D067-172D-4E6B-8E60-3CF59BA5D80E}"/>
              </a:ext>
            </a:extLst>
          </p:cNvPr>
          <p:cNvSpPr txBox="1"/>
          <p:nvPr/>
        </p:nvSpPr>
        <p:spPr>
          <a:xfrm rot="16200000">
            <a:off x="1313907" y="2374731"/>
            <a:ext cx="808235" cy="276999"/>
          </a:xfrm>
          <a:prstGeom prst="rect">
            <a:avLst/>
          </a:prstGeom>
          <a:noFill/>
        </p:spPr>
        <p:txBody>
          <a:bodyPr wrap="none" rtlCol="0">
            <a:spAutoFit/>
          </a:bodyPr>
          <a:lstStyle/>
          <a:p>
            <a:r>
              <a:rPr lang="en-US" sz="1200" dirty="0"/>
              <a:t>H. Wilma</a:t>
            </a:r>
          </a:p>
        </p:txBody>
      </p:sp>
      <p:sp>
        <p:nvSpPr>
          <p:cNvPr id="15" name="TextBox 14">
            <a:extLst>
              <a:ext uri="{FF2B5EF4-FFF2-40B4-BE49-F238E27FC236}">
                <a16:creationId xmlns:a16="http://schemas.microsoft.com/office/drawing/2014/main" id="{322C5D2D-C4DC-4096-B0A3-D0F9DC442DA9}"/>
              </a:ext>
            </a:extLst>
          </p:cNvPr>
          <p:cNvSpPr txBox="1"/>
          <p:nvPr/>
        </p:nvSpPr>
        <p:spPr>
          <a:xfrm rot="16200000">
            <a:off x="2615197" y="2414005"/>
            <a:ext cx="729687" cy="276999"/>
          </a:xfrm>
          <a:prstGeom prst="rect">
            <a:avLst/>
          </a:prstGeom>
          <a:noFill/>
        </p:spPr>
        <p:txBody>
          <a:bodyPr wrap="none" rtlCol="0">
            <a:spAutoFit/>
          </a:bodyPr>
          <a:lstStyle/>
          <a:p>
            <a:r>
              <a:rPr lang="en-US" sz="1200" dirty="0"/>
              <a:t>Drought</a:t>
            </a:r>
          </a:p>
        </p:txBody>
      </p:sp>
      <p:sp>
        <p:nvSpPr>
          <p:cNvPr id="16" name="TextBox 15">
            <a:extLst>
              <a:ext uri="{FF2B5EF4-FFF2-40B4-BE49-F238E27FC236}">
                <a16:creationId xmlns:a16="http://schemas.microsoft.com/office/drawing/2014/main" id="{801B64B0-1E1B-448B-99FA-92CE64901252}"/>
              </a:ext>
            </a:extLst>
          </p:cNvPr>
          <p:cNvSpPr txBox="1"/>
          <p:nvPr/>
        </p:nvSpPr>
        <p:spPr>
          <a:xfrm rot="16200000">
            <a:off x="3947855" y="2434042"/>
            <a:ext cx="689612" cy="276999"/>
          </a:xfrm>
          <a:prstGeom prst="rect">
            <a:avLst/>
          </a:prstGeom>
          <a:noFill/>
        </p:spPr>
        <p:txBody>
          <a:bodyPr wrap="none" rtlCol="0">
            <a:spAutoFit/>
          </a:bodyPr>
          <a:lstStyle/>
          <a:p>
            <a:r>
              <a:rPr lang="en-US" sz="1200" dirty="0"/>
              <a:t>H. Irma</a:t>
            </a:r>
          </a:p>
        </p:txBody>
      </p:sp>
      <p:sp>
        <p:nvSpPr>
          <p:cNvPr id="19" name="TextBox 18">
            <a:extLst>
              <a:ext uri="{FF2B5EF4-FFF2-40B4-BE49-F238E27FC236}">
                <a16:creationId xmlns:a16="http://schemas.microsoft.com/office/drawing/2014/main" id="{4A547873-98FC-4A35-B197-12B05497A344}"/>
              </a:ext>
            </a:extLst>
          </p:cNvPr>
          <p:cNvSpPr txBox="1"/>
          <p:nvPr/>
        </p:nvSpPr>
        <p:spPr>
          <a:xfrm rot="16200000">
            <a:off x="3494760" y="2414005"/>
            <a:ext cx="729687" cy="276999"/>
          </a:xfrm>
          <a:prstGeom prst="rect">
            <a:avLst/>
          </a:prstGeom>
          <a:noFill/>
        </p:spPr>
        <p:txBody>
          <a:bodyPr wrap="none" rtlCol="0">
            <a:spAutoFit/>
          </a:bodyPr>
          <a:lstStyle/>
          <a:p>
            <a:r>
              <a:rPr lang="en-US" sz="1200" dirty="0"/>
              <a:t>Drought</a:t>
            </a:r>
          </a:p>
        </p:txBody>
      </p:sp>
      <p:sp>
        <p:nvSpPr>
          <p:cNvPr id="20" name="TextBox 19">
            <a:extLst>
              <a:ext uri="{FF2B5EF4-FFF2-40B4-BE49-F238E27FC236}">
                <a16:creationId xmlns:a16="http://schemas.microsoft.com/office/drawing/2014/main" id="{DF7B5870-58FF-42F0-9C07-3D070E55D723}"/>
              </a:ext>
            </a:extLst>
          </p:cNvPr>
          <p:cNvSpPr txBox="1"/>
          <p:nvPr/>
        </p:nvSpPr>
        <p:spPr>
          <a:xfrm rot="16200000">
            <a:off x="3166025" y="2554267"/>
            <a:ext cx="449162" cy="276999"/>
          </a:xfrm>
          <a:prstGeom prst="rect">
            <a:avLst/>
          </a:prstGeom>
          <a:noFill/>
        </p:spPr>
        <p:txBody>
          <a:bodyPr wrap="none" rtlCol="0">
            <a:spAutoFit/>
          </a:bodyPr>
          <a:lstStyle/>
          <a:p>
            <a:r>
              <a:rPr lang="en-US" sz="1200" dirty="0"/>
              <a:t>Fire</a:t>
            </a:r>
          </a:p>
        </p:txBody>
      </p:sp>
    </p:spTree>
    <p:extLst>
      <p:ext uri="{BB962C8B-B14F-4D97-AF65-F5344CB8AC3E}">
        <p14:creationId xmlns:p14="http://schemas.microsoft.com/office/powerpoint/2010/main" val="261651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sp>
        <p:nvSpPr>
          <p:cNvPr id="20" name="TextBox 19">
            <a:extLst>
              <a:ext uri="{FF2B5EF4-FFF2-40B4-BE49-F238E27FC236}">
                <a16:creationId xmlns:a16="http://schemas.microsoft.com/office/drawing/2014/main" id="{B70D1893-AB88-496C-8403-42888C0FEA22}"/>
              </a:ext>
            </a:extLst>
          </p:cNvPr>
          <p:cNvSpPr txBox="1"/>
          <p:nvPr/>
        </p:nvSpPr>
        <p:spPr>
          <a:xfrm>
            <a:off x="1251773" y="291549"/>
            <a:ext cx="9300634" cy="646331"/>
          </a:xfrm>
          <a:prstGeom prst="rect">
            <a:avLst/>
          </a:prstGeom>
          <a:noFill/>
        </p:spPr>
        <p:txBody>
          <a:bodyPr wrap="square" rtlCol="0">
            <a:spAutoFit/>
          </a:bodyPr>
          <a:lstStyle/>
          <a:p>
            <a:pPr algn="ctr"/>
            <a:r>
              <a:rPr lang="en-US" sz="3600" dirty="0">
                <a:solidFill>
                  <a:schemeClr val="accent6"/>
                </a:solidFill>
                <a:latin typeface="Arial" panose="020B0604020202020204" pitchFamily="34" charset="0"/>
                <a:cs typeface="Arial" panose="020B0604020202020204" pitchFamily="34" charset="0"/>
              </a:rPr>
              <a:t>Marine</a:t>
            </a:r>
            <a:r>
              <a:rPr lang="en-US" sz="3600" dirty="0">
                <a:latin typeface="Arial" panose="020B0604020202020204" pitchFamily="34" charset="0"/>
                <a:cs typeface="Arial" panose="020B0604020202020204" pitchFamily="34" charset="0"/>
              </a:rPr>
              <a:t> Presses &amp; Pulses</a:t>
            </a:r>
          </a:p>
        </p:txBody>
      </p:sp>
      <p:pic>
        <p:nvPicPr>
          <p:cNvPr id="3" name="Picture 2">
            <a:extLst>
              <a:ext uri="{FF2B5EF4-FFF2-40B4-BE49-F238E27FC236}">
                <a16:creationId xmlns:a16="http://schemas.microsoft.com/office/drawing/2014/main" id="{3944105D-493A-4A8D-AA95-52DA757E6025}"/>
              </a:ext>
            </a:extLst>
          </p:cNvPr>
          <p:cNvPicPr>
            <a:picLocks noChangeAspect="1"/>
          </p:cNvPicPr>
          <p:nvPr/>
        </p:nvPicPr>
        <p:blipFill>
          <a:blip r:embed="rId3"/>
          <a:stretch>
            <a:fillRect/>
          </a:stretch>
        </p:blipFill>
        <p:spPr>
          <a:xfrm>
            <a:off x="7035750" y="1152596"/>
            <a:ext cx="4801535" cy="4261650"/>
          </a:xfrm>
          <a:prstGeom prst="rect">
            <a:avLst/>
          </a:prstGeom>
        </p:spPr>
      </p:pic>
      <p:pic>
        <p:nvPicPr>
          <p:cNvPr id="8" name="Picture 7">
            <a:extLst>
              <a:ext uri="{FF2B5EF4-FFF2-40B4-BE49-F238E27FC236}">
                <a16:creationId xmlns:a16="http://schemas.microsoft.com/office/drawing/2014/main" id="{6409C13C-A5C3-4ABB-AD81-32145BEEB73B}"/>
              </a:ext>
            </a:extLst>
          </p:cNvPr>
          <p:cNvPicPr>
            <a:picLocks noChangeAspect="1"/>
          </p:cNvPicPr>
          <p:nvPr/>
        </p:nvPicPr>
        <p:blipFill rotWithShape="1">
          <a:blip r:embed="rId4"/>
          <a:srcRect b="8569"/>
          <a:stretch/>
        </p:blipFill>
        <p:spPr>
          <a:xfrm>
            <a:off x="107779" y="1100854"/>
            <a:ext cx="6468077" cy="4064473"/>
          </a:xfrm>
          <a:prstGeom prst="rect">
            <a:avLst/>
          </a:prstGeom>
        </p:spPr>
      </p:pic>
      <p:sp>
        <p:nvSpPr>
          <p:cNvPr id="23" name="TextBox 22">
            <a:extLst>
              <a:ext uri="{FF2B5EF4-FFF2-40B4-BE49-F238E27FC236}">
                <a16:creationId xmlns:a16="http://schemas.microsoft.com/office/drawing/2014/main" id="{0028514A-8563-4F71-AD7C-BD5F99BF2236}"/>
              </a:ext>
            </a:extLst>
          </p:cNvPr>
          <p:cNvSpPr txBox="1"/>
          <p:nvPr/>
        </p:nvSpPr>
        <p:spPr>
          <a:xfrm>
            <a:off x="282346" y="5328301"/>
            <a:ext cx="5878320" cy="553998"/>
          </a:xfrm>
          <a:prstGeom prst="rect">
            <a:avLst/>
          </a:prstGeom>
          <a:noFill/>
        </p:spPr>
        <p:txBody>
          <a:bodyPr wrap="square" rtlCol="0">
            <a:spAutoFit/>
          </a:bodyPr>
          <a:lstStyle/>
          <a:p>
            <a:r>
              <a:rPr lang="en-US" dirty="0"/>
              <a:t>Sea level rise increasing wet season water levels</a:t>
            </a:r>
          </a:p>
          <a:p>
            <a:r>
              <a:rPr lang="en-US" sz="1200" dirty="0"/>
              <a:t>Dessu et al. (2021, </a:t>
            </a:r>
            <a:r>
              <a:rPr lang="en-US" sz="1200" i="1" dirty="0"/>
              <a:t>Climatic Change</a:t>
            </a:r>
            <a:r>
              <a:rPr lang="en-US" sz="1200" dirty="0"/>
              <a:t>) </a:t>
            </a:r>
          </a:p>
        </p:txBody>
      </p:sp>
      <p:sp>
        <p:nvSpPr>
          <p:cNvPr id="28" name="TextBox 27">
            <a:extLst>
              <a:ext uri="{FF2B5EF4-FFF2-40B4-BE49-F238E27FC236}">
                <a16:creationId xmlns:a16="http://schemas.microsoft.com/office/drawing/2014/main" id="{F461795C-0B52-4249-BC67-4CC3923A00C5}"/>
              </a:ext>
            </a:extLst>
          </p:cNvPr>
          <p:cNvSpPr txBox="1"/>
          <p:nvPr/>
        </p:nvSpPr>
        <p:spPr>
          <a:xfrm>
            <a:off x="7035750" y="5466800"/>
            <a:ext cx="5057639" cy="553998"/>
          </a:xfrm>
          <a:prstGeom prst="rect">
            <a:avLst/>
          </a:prstGeom>
          <a:noFill/>
        </p:spPr>
        <p:txBody>
          <a:bodyPr wrap="square" rtlCol="0">
            <a:spAutoFit/>
          </a:bodyPr>
          <a:lstStyle/>
          <a:p>
            <a:r>
              <a:rPr lang="en-US" dirty="0"/>
              <a:t>Hurricane Irma storm surge</a:t>
            </a:r>
          </a:p>
          <a:p>
            <a:r>
              <a:rPr lang="en-US" sz="1200" dirty="0" err="1"/>
              <a:t>Castañeda</a:t>
            </a:r>
            <a:r>
              <a:rPr lang="en-US" sz="1200" dirty="0"/>
              <a:t>-Moya et al. (2020, </a:t>
            </a:r>
            <a:r>
              <a:rPr lang="en-US" sz="1200" i="1" dirty="0"/>
              <a:t>PNAS</a:t>
            </a:r>
            <a:r>
              <a:rPr lang="en-US" sz="1200" dirty="0"/>
              <a:t>) </a:t>
            </a:r>
          </a:p>
        </p:txBody>
      </p:sp>
    </p:spTree>
    <p:extLst>
      <p:ext uri="{BB962C8B-B14F-4D97-AF65-F5344CB8AC3E}">
        <p14:creationId xmlns:p14="http://schemas.microsoft.com/office/powerpoint/2010/main" val="1160743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21091"/>
            <a:ext cx="10979865" cy="707886"/>
          </a:xfrm>
          <a:prstGeom prst="rect">
            <a:avLst/>
          </a:prstGeom>
          <a:noFill/>
        </p:spPr>
        <p:txBody>
          <a:bodyPr wrap="square" rtlCol="0">
            <a:spAutoFit/>
          </a:bodyPr>
          <a:lstStyle/>
          <a:p>
            <a:pPr algn="ctr"/>
            <a:r>
              <a:rPr lang="en-US" sz="4000" dirty="0">
                <a:solidFill>
                  <a:schemeClr val="accent6"/>
                </a:solidFill>
                <a:latin typeface="Arial" panose="020B0604020202020204" pitchFamily="34" charset="0"/>
                <a:cs typeface="Arial" panose="020B0604020202020204" pitchFamily="34" charset="0"/>
              </a:rPr>
              <a:t>Marine</a:t>
            </a:r>
            <a:r>
              <a:rPr lang="en-US" sz="4000" dirty="0">
                <a:latin typeface="Arial" panose="020B0604020202020204" pitchFamily="34" charset="0"/>
                <a:cs typeface="Arial" panose="020B0604020202020204" pitchFamily="34" charset="0"/>
              </a:rPr>
              <a:t> pulse legacies</a:t>
            </a:r>
          </a:p>
        </p:txBody>
      </p:sp>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grpSp>
        <p:nvGrpSpPr>
          <p:cNvPr id="4" name="Group 3">
            <a:extLst>
              <a:ext uri="{FF2B5EF4-FFF2-40B4-BE49-F238E27FC236}">
                <a16:creationId xmlns:a16="http://schemas.microsoft.com/office/drawing/2014/main" id="{BF0644FD-4869-4E1B-A469-5AC43CBDC0CA}"/>
              </a:ext>
            </a:extLst>
          </p:cNvPr>
          <p:cNvGrpSpPr/>
          <p:nvPr/>
        </p:nvGrpSpPr>
        <p:grpSpPr>
          <a:xfrm>
            <a:off x="6976924" y="3251369"/>
            <a:ext cx="1716008" cy="2243854"/>
            <a:chOff x="282346" y="1515035"/>
            <a:chExt cx="1563135" cy="2043956"/>
          </a:xfrm>
        </p:grpSpPr>
        <p:pic>
          <p:nvPicPr>
            <p:cNvPr id="99" name="Picture 98">
              <a:extLst>
                <a:ext uri="{FF2B5EF4-FFF2-40B4-BE49-F238E27FC236}">
                  <a16:creationId xmlns:a16="http://schemas.microsoft.com/office/drawing/2014/main" id="{F6FBCFAB-8490-49C2-BB23-2BDB55D364A8}"/>
                </a:ext>
              </a:extLst>
            </p:cNvPr>
            <p:cNvPicPr>
              <a:picLocks noChangeAspect="1"/>
            </p:cNvPicPr>
            <p:nvPr/>
          </p:nvPicPr>
          <p:blipFill rotWithShape="1">
            <a:blip r:embed="rId3"/>
            <a:srcRect l="3702" t="3681" r="70499" b="5874"/>
            <a:stretch/>
          </p:blipFill>
          <p:spPr>
            <a:xfrm>
              <a:off x="282346" y="1603136"/>
              <a:ext cx="1563135" cy="1955855"/>
            </a:xfrm>
            <a:prstGeom prst="rect">
              <a:avLst/>
            </a:prstGeom>
          </p:spPr>
        </p:pic>
        <p:sp>
          <p:nvSpPr>
            <p:cNvPr id="3" name="Rectangle 2">
              <a:extLst>
                <a:ext uri="{FF2B5EF4-FFF2-40B4-BE49-F238E27FC236}">
                  <a16:creationId xmlns:a16="http://schemas.microsoft.com/office/drawing/2014/main" id="{EA146D49-2E54-4453-9A4B-FB2F51BA46FC}"/>
                </a:ext>
              </a:extLst>
            </p:cNvPr>
            <p:cNvSpPr/>
            <p:nvPr/>
          </p:nvSpPr>
          <p:spPr>
            <a:xfrm>
              <a:off x="282346" y="1515035"/>
              <a:ext cx="276342" cy="283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a:extLst>
              <a:ext uri="{FF2B5EF4-FFF2-40B4-BE49-F238E27FC236}">
                <a16:creationId xmlns:a16="http://schemas.microsoft.com/office/drawing/2014/main" id="{674049F7-AE7E-4ACC-9346-31F989F995F3}"/>
              </a:ext>
            </a:extLst>
          </p:cNvPr>
          <p:cNvSpPr txBox="1"/>
          <p:nvPr/>
        </p:nvSpPr>
        <p:spPr>
          <a:xfrm>
            <a:off x="9479415" y="4006128"/>
            <a:ext cx="2265365" cy="2123658"/>
          </a:xfrm>
          <a:prstGeom prst="rect">
            <a:avLst/>
          </a:prstGeom>
          <a:noFill/>
        </p:spPr>
        <p:txBody>
          <a:bodyPr wrap="square" rtlCol="0">
            <a:spAutoFit/>
          </a:bodyPr>
          <a:lstStyle/>
          <a:p>
            <a:pPr algn="ctr"/>
            <a:r>
              <a:rPr lang="en-US" dirty="0"/>
              <a:t>Storm-deposit P in soils is highly mobile and moves upstream</a:t>
            </a:r>
          </a:p>
          <a:p>
            <a:pPr algn="ctr"/>
            <a:r>
              <a:rPr lang="en-US" sz="1200" dirty="0" err="1"/>
              <a:t>Castañeda</a:t>
            </a:r>
            <a:r>
              <a:rPr lang="en-US" sz="1200" dirty="0"/>
              <a:t>-Moya et al. (2020, </a:t>
            </a:r>
            <a:r>
              <a:rPr lang="en-US" sz="1200" i="1" dirty="0"/>
              <a:t>PNAS</a:t>
            </a:r>
            <a:r>
              <a:rPr lang="en-US" sz="1200" dirty="0"/>
              <a:t>) </a:t>
            </a:r>
          </a:p>
          <a:p>
            <a:pPr algn="ctr"/>
            <a:endParaRPr lang="en-US" dirty="0"/>
          </a:p>
          <a:p>
            <a:pPr algn="ctr"/>
            <a:endParaRPr lang="en-US" dirty="0"/>
          </a:p>
        </p:txBody>
      </p:sp>
      <p:pic>
        <p:nvPicPr>
          <p:cNvPr id="22" name="Picture 21">
            <a:extLst>
              <a:ext uri="{FF2B5EF4-FFF2-40B4-BE49-F238E27FC236}">
                <a16:creationId xmlns:a16="http://schemas.microsoft.com/office/drawing/2014/main" id="{5D2B5999-ABAD-4737-9DEC-EA217617DB07}"/>
              </a:ext>
            </a:extLst>
          </p:cNvPr>
          <p:cNvPicPr>
            <a:picLocks noChangeAspect="1"/>
          </p:cNvPicPr>
          <p:nvPr/>
        </p:nvPicPr>
        <p:blipFill>
          <a:blip r:embed="rId4"/>
          <a:stretch>
            <a:fillRect/>
          </a:stretch>
        </p:blipFill>
        <p:spPr>
          <a:xfrm>
            <a:off x="839252" y="1323969"/>
            <a:ext cx="5351190" cy="4014796"/>
          </a:xfrm>
          <a:prstGeom prst="rect">
            <a:avLst/>
          </a:prstGeom>
        </p:spPr>
      </p:pic>
      <p:sp>
        <p:nvSpPr>
          <p:cNvPr id="23" name="Subtitle 2">
            <a:extLst>
              <a:ext uri="{FF2B5EF4-FFF2-40B4-BE49-F238E27FC236}">
                <a16:creationId xmlns:a16="http://schemas.microsoft.com/office/drawing/2014/main" id="{99EFC4D7-D4D7-46D2-84A9-F78E5BAB3AFB}"/>
              </a:ext>
            </a:extLst>
          </p:cNvPr>
          <p:cNvSpPr txBox="1">
            <a:spLocks/>
          </p:cNvSpPr>
          <p:nvPr/>
        </p:nvSpPr>
        <p:spPr>
          <a:xfrm rot="16200000">
            <a:off x="-988890" y="4047650"/>
            <a:ext cx="4290846" cy="634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dirty="0">
                <a:solidFill>
                  <a:schemeClr val="bg1">
                    <a:lumMod val="95000"/>
                  </a:schemeClr>
                </a:solidFill>
              </a:rPr>
              <a:t>Photo Credit: Donny Smoak</a:t>
            </a:r>
          </a:p>
        </p:txBody>
      </p:sp>
      <p:sp>
        <p:nvSpPr>
          <p:cNvPr id="28" name="Subtitle 2">
            <a:extLst>
              <a:ext uri="{FF2B5EF4-FFF2-40B4-BE49-F238E27FC236}">
                <a16:creationId xmlns:a16="http://schemas.microsoft.com/office/drawing/2014/main" id="{3BB81AC2-70DA-48A8-8767-7A636570E49B}"/>
              </a:ext>
            </a:extLst>
          </p:cNvPr>
          <p:cNvSpPr txBox="1">
            <a:spLocks/>
          </p:cNvSpPr>
          <p:nvPr/>
        </p:nvSpPr>
        <p:spPr>
          <a:xfrm>
            <a:off x="1046381" y="5495223"/>
            <a:ext cx="4936932" cy="6345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Nia Hurst and Joshua Breithaupt with a sediment core showing ~ 4 cm storm surge deposit</a:t>
            </a:r>
          </a:p>
        </p:txBody>
      </p:sp>
      <p:sp>
        <p:nvSpPr>
          <p:cNvPr id="30" name="TextBox 29">
            <a:extLst>
              <a:ext uri="{FF2B5EF4-FFF2-40B4-BE49-F238E27FC236}">
                <a16:creationId xmlns:a16="http://schemas.microsoft.com/office/drawing/2014/main" id="{74608340-C5C7-4F92-BE85-F8181754E43C}"/>
              </a:ext>
            </a:extLst>
          </p:cNvPr>
          <p:cNvSpPr txBox="1"/>
          <p:nvPr/>
        </p:nvSpPr>
        <p:spPr>
          <a:xfrm>
            <a:off x="9479414" y="1335714"/>
            <a:ext cx="2265365" cy="1569660"/>
          </a:xfrm>
          <a:prstGeom prst="rect">
            <a:avLst/>
          </a:prstGeom>
          <a:noFill/>
        </p:spPr>
        <p:txBody>
          <a:bodyPr wrap="square" rtlCol="0">
            <a:spAutoFit/>
          </a:bodyPr>
          <a:lstStyle/>
          <a:p>
            <a:pPr algn="ctr"/>
            <a:r>
              <a:rPr lang="en-US" dirty="0"/>
              <a:t>Increasing mineral accretion with increasing inundation</a:t>
            </a:r>
          </a:p>
          <a:p>
            <a:pPr algn="ctr"/>
            <a:r>
              <a:rPr lang="en-US" sz="1200" dirty="0"/>
              <a:t>Chambers et al. (2021, </a:t>
            </a:r>
            <a:r>
              <a:rPr lang="en-US" sz="1200" i="1" dirty="0"/>
              <a:t>Estuaries &amp; Coasts</a:t>
            </a:r>
            <a:r>
              <a:rPr lang="en-US" sz="1200" dirty="0"/>
              <a:t>)</a:t>
            </a:r>
          </a:p>
        </p:txBody>
      </p:sp>
      <p:grpSp>
        <p:nvGrpSpPr>
          <p:cNvPr id="2" name="Group 1">
            <a:extLst>
              <a:ext uri="{FF2B5EF4-FFF2-40B4-BE49-F238E27FC236}">
                <a16:creationId xmlns:a16="http://schemas.microsoft.com/office/drawing/2014/main" id="{8D006525-1441-44CD-ACC8-F214E156CF00}"/>
              </a:ext>
            </a:extLst>
          </p:cNvPr>
          <p:cNvGrpSpPr/>
          <p:nvPr/>
        </p:nvGrpSpPr>
        <p:grpSpPr>
          <a:xfrm>
            <a:off x="6753983" y="1505389"/>
            <a:ext cx="2498837" cy="1429252"/>
            <a:chOff x="6361393" y="1422969"/>
            <a:chExt cx="2498837" cy="1429252"/>
          </a:xfrm>
        </p:grpSpPr>
        <p:pic>
          <p:nvPicPr>
            <p:cNvPr id="29" name="Picture 28">
              <a:extLst>
                <a:ext uri="{FF2B5EF4-FFF2-40B4-BE49-F238E27FC236}">
                  <a16:creationId xmlns:a16="http://schemas.microsoft.com/office/drawing/2014/main" id="{9DE130BF-9665-4ACC-8CA1-FD26980938E1}"/>
                </a:ext>
              </a:extLst>
            </p:cNvPr>
            <p:cNvPicPr>
              <a:picLocks noChangeAspect="1"/>
            </p:cNvPicPr>
            <p:nvPr/>
          </p:nvPicPr>
          <p:blipFill rotWithShape="1">
            <a:blip r:embed="rId5"/>
            <a:srcRect l="60663" t="40741" r="13893" b="-1"/>
            <a:stretch/>
          </p:blipFill>
          <p:spPr>
            <a:xfrm>
              <a:off x="6809628" y="1422969"/>
              <a:ext cx="2050602" cy="1428241"/>
            </a:xfrm>
            <a:prstGeom prst="rect">
              <a:avLst/>
            </a:prstGeom>
          </p:spPr>
        </p:pic>
        <p:pic>
          <p:nvPicPr>
            <p:cNvPr id="31" name="Picture 30">
              <a:extLst>
                <a:ext uri="{FF2B5EF4-FFF2-40B4-BE49-F238E27FC236}">
                  <a16:creationId xmlns:a16="http://schemas.microsoft.com/office/drawing/2014/main" id="{0317F725-078B-437A-9D3B-296A8AC26BB0}"/>
                </a:ext>
              </a:extLst>
            </p:cNvPr>
            <p:cNvPicPr>
              <a:picLocks noChangeAspect="1"/>
            </p:cNvPicPr>
            <p:nvPr/>
          </p:nvPicPr>
          <p:blipFill rotWithShape="1">
            <a:blip r:embed="rId5"/>
            <a:srcRect l="487" t="40741" r="93952" b="-1"/>
            <a:stretch/>
          </p:blipFill>
          <p:spPr>
            <a:xfrm>
              <a:off x="6361393" y="1423980"/>
              <a:ext cx="448235" cy="1428241"/>
            </a:xfrm>
            <a:prstGeom prst="rect">
              <a:avLst/>
            </a:prstGeom>
          </p:spPr>
        </p:pic>
      </p:grpSp>
      <p:sp>
        <p:nvSpPr>
          <p:cNvPr id="6" name="Arrow: Left 5">
            <a:extLst>
              <a:ext uri="{FF2B5EF4-FFF2-40B4-BE49-F238E27FC236}">
                <a16:creationId xmlns:a16="http://schemas.microsoft.com/office/drawing/2014/main" id="{29557467-F245-49BE-817D-ABCDD6BD3295}"/>
              </a:ext>
            </a:extLst>
          </p:cNvPr>
          <p:cNvSpPr/>
          <p:nvPr/>
        </p:nvSpPr>
        <p:spPr>
          <a:xfrm rot="16200000">
            <a:off x="10231678" y="3222799"/>
            <a:ext cx="926795" cy="3885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77F78E7-437E-4E3C-BB80-9E05E2DA6908}"/>
              </a:ext>
            </a:extLst>
          </p:cNvPr>
          <p:cNvGrpSpPr/>
          <p:nvPr/>
        </p:nvGrpSpPr>
        <p:grpSpPr>
          <a:xfrm>
            <a:off x="7598923" y="5501749"/>
            <a:ext cx="1350166" cy="461665"/>
            <a:chOff x="8006891" y="3417074"/>
            <a:chExt cx="1350166" cy="461665"/>
          </a:xfrm>
        </p:grpSpPr>
        <p:sp>
          <p:nvSpPr>
            <p:cNvPr id="7" name="TextBox 6">
              <a:extLst>
                <a:ext uri="{FF2B5EF4-FFF2-40B4-BE49-F238E27FC236}">
                  <a16:creationId xmlns:a16="http://schemas.microsoft.com/office/drawing/2014/main" id="{33C65E61-8868-413A-A961-6E9FC4FC80CB}"/>
                </a:ext>
              </a:extLst>
            </p:cNvPr>
            <p:cNvSpPr txBox="1"/>
            <p:nvPr/>
          </p:nvSpPr>
          <p:spPr>
            <a:xfrm>
              <a:off x="8107997" y="3417074"/>
              <a:ext cx="1249060" cy="461665"/>
            </a:xfrm>
            <a:prstGeom prst="rect">
              <a:avLst/>
            </a:prstGeom>
            <a:noFill/>
          </p:spPr>
          <p:txBody>
            <a:bodyPr wrap="none" rtlCol="0">
              <a:spAutoFit/>
            </a:bodyPr>
            <a:lstStyle/>
            <a:p>
              <a:r>
                <a:rPr lang="en-US" sz="1200" dirty="0"/>
                <a:t>Mineral Deposit</a:t>
              </a:r>
            </a:p>
            <a:p>
              <a:r>
                <a:rPr lang="en-US" sz="1200" dirty="0"/>
                <a:t>Peat</a:t>
              </a:r>
            </a:p>
          </p:txBody>
        </p:sp>
        <p:sp>
          <p:nvSpPr>
            <p:cNvPr id="9" name="Rectangle 8">
              <a:extLst>
                <a:ext uri="{FF2B5EF4-FFF2-40B4-BE49-F238E27FC236}">
                  <a16:creationId xmlns:a16="http://schemas.microsoft.com/office/drawing/2014/main" id="{50089EDE-F589-4419-B98E-BC052625C43B}"/>
                </a:ext>
              </a:extLst>
            </p:cNvPr>
            <p:cNvSpPr/>
            <p:nvPr/>
          </p:nvSpPr>
          <p:spPr>
            <a:xfrm>
              <a:off x="8016493" y="3463565"/>
              <a:ext cx="140230" cy="1330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E228B9-FF00-476A-AEFD-A3E916AEA552}"/>
                </a:ext>
              </a:extLst>
            </p:cNvPr>
            <p:cNvSpPr/>
            <p:nvPr/>
          </p:nvSpPr>
          <p:spPr>
            <a:xfrm>
              <a:off x="8006891" y="3655011"/>
              <a:ext cx="140230" cy="133054"/>
            </a:xfrm>
            <a:prstGeom prst="rect">
              <a:avLst/>
            </a:prstGeom>
            <a:pattFill prst="wdUpDiag">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9742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21091"/>
            <a:ext cx="10979865" cy="707886"/>
          </a:xfrm>
          <a:prstGeom prst="rect">
            <a:avLst/>
          </a:prstGeom>
          <a:noFill/>
        </p:spPr>
        <p:txBody>
          <a:bodyPr wrap="square" rtlCol="0">
            <a:spAutoFit/>
          </a:bodyPr>
          <a:lstStyle/>
          <a:p>
            <a:pPr algn="ctr"/>
            <a:r>
              <a:rPr lang="en-US" sz="4000" dirty="0">
                <a:solidFill>
                  <a:schemeClr val="accent6"/>
                </a:solidFill>
                <a:latin typeface="Arial" panose="020B0604020202020204" pitchFamily="34" charset="0"/>
                <a:cs typeface="Arial" panose="020B0604020202020204" pitchFamily="34" charset="0"/>
              </a:rPr>
              <a:t>Marine</a:t>
            </a:r>
            <a:r>
              <a:rPr lang="en-US" sz="4000" dirty="0">
                <a:latin typeface="Arial" panose="020B0604020202020204" pitchFamily="34" charset="0"/>
                <a:cs typeface="Arial" panose="020B0604020202020204" pitchFamily="34" charset="0"/>
              </a:rPr>
              <a:t> Phosphorus Presses &amp; Pulses</a:t>
            </a:r>
          </a:p>
        </p:txBody>
      </p:sp>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graphicFrame>
        <p:nvGraphicFramePr>
          <p:cNvPr id="11" name="Chart 10">
            <a:extLst>
              <a:ext uri="{FF2B5EF4-FFF2-40B4-BE49-F238E27FC236}">
                <a16:creationId xmlns:a16="http://schemas.microsoft.com/office/drawing/2014/main" id="{CFB53CCA-AAE6-44A3-BE8C-59F7B4098F1E}"/>
              </a:ext>
            </a:extLst>
          </p:cNvPr>
          <p:cNvGraphicFramePr>
            <a:graphicFrameLocks/>
          </p:cNvGraphicFramePr>
          <p:nvPr>
            <p:extLst>
              <p:ext uri="{D42A27DB-BD31-4B8C-83A1-F6EECF244321}">
                <p14:modId xmlns:p14="http://schemas.microsoft.com/office/powerpoint/2010/main" val="2162695579"/>
              </p:ext>
            </p:extLst>
          </p:nvPr>
        </p:nvGraphicFramePr>
        <p:xfrm>
          <a:off x="268942" y="1182778"/>
          <a:ext cx="4795072" cy="47608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Table 3">
            <a:extLst>
              <a:ext uri="{FF2B5EF4-FFF2-40B4-BE49-F238E27FC236}">
                <a16:creationId xmlns:a16="http://schemas.microsoft.com/office/drawing/2014/main" id="{D7B47DC9-6D9E-4C9A-800A-918B3323FC79}"/>
              </a:ext>
            </a:extLst>
          </p:cNvPr>
          <p:cNvGraphicFramePr>
            <a:graphicFrameLocks noGrp="1"/>
          </p:cNvGraphicFramePr>
          <p:nvPr>
            <p:extLst>
              <p:ext uri="{D42A27DB-BD31-4B8C-83A1-F6EECF244321}">
                <p14:modId xmlns:p14="http://schemas.microsoft.com/office/powerpoint/2010/main" val="4183316813"/>
              </p:ext>
            </p:extLst>
          </p:nvPr>
        </p:nvGraphicFramePr>
        <p:xfrm>
          <a:off x="5466782" y="2718785"/>
          <a:ext cx="6456276" cy="1752600"/>
        </p:xfrm>
        <a:graphic>
          <a:graphicData uri="http://schemas.openxmlformats.org/drawingml/2006/table">
            <a:tbl>
              <a:tblPr firstRow="1" bandRow="1">
                <a:tableStyleId>{073A0DAA-6AF3-43AB-8588-CEC1D06C72B9}</a:tableStyleId>
              </a:tblPr>
              <a:tblGrid>
                <a:gridCol w="2055247">
                  <a:extLst>
                    <a:ext uri="{9D8B030D-6E8A-4147-A177-3AD203B41FA5}">
                      <a16:colId xmlns:a16="http://schemas.microsoft.com/office/drawing/2014/main" val="1510700611"/>
                    </a:ext>
                  </a:extLst>
                </a:gridCol>
                <a:gridCol w="1415142">
                  <a:extLst>
                    <a:ext uri="{9D8B030D-6E8A-4147-A177-3AD203B41FA5}">
                      <a16:colId xmlns:a16="http://schemas.microsoft.com/office/drawing/2014/main" val="1396540394"/>
                    </a:ext>
                  </a:extLst>
                </a:gridCol>
                <a:gridCol w="1545772">
                  <a:extLst>
                    <a:ext uri="{9D8B030D-6E8A-4147-A177-3AD203B41FA5}">
                      <a16:colId xmlns:a16="http://schemas.microsoft.com/office/drawing/2014/main" val="2793479526"/>
                    </a:ext>
                  </a:extLst>
                </a:gridCol>
                <a:gridCol w="1440115">
                  <a:extLst>
                    <a:ext uri="{9D8B030D-6E8A-4147-A177-3AD203B41FA5}">
                      <a16:colId xmlns:a16="http://schemas.microsoft.com/office/drawing/2014/main" val="1134236924"/>
                    </a:ext>
                  </a:extLst>
                </a:gridCol>
              </a:tblGrid>
              <a:tr h="370840">
                <a:tc>
                  <a:txBody>
                    <a:bodyPr/>
                    <a:lstStyle/>
                    <a:p>
                      <a:r>
                        <a:rPr lang="en-US" dirty="0"/>
                        <a:t>FCE Region</a:t>
                      </a:r>
                    </a:p>
                  </a:txBody>
                  <a:tcPr/>
                </a:tc>
                <a:tc>
                  <a:txBody>
                    <a:bodyPr/>
                    <a:lstStyle/>
                    <a:p>
                      <a:pPr algn="ctr"/>
                      <a:r>
                        <a:rPr lang="en-US" dirty="0"/>
                        <a:t>TP Press Trend</a:t>
                      </a:r>
                    </a:p>
                  </a:txBody>
                  <a:tcPr/>
                </a:tc>
                <a:tc>
                  <a:txBody>
                    <a:bodyPr/>
                    <a:lstStyle/>
                    <a:p>
                      <a:pPr algn="ctr"/>
                      <a:r>
                        <a:rPr lang="en-US" dirty="0"/>
                        <a:t>TP Pulse Duration</a:t>
                      </a:r>
                    </a:p>
                  </a:txBody>
                  <a:tcPr/>
                </a:tc>
                <a:tc>
                  <a:txBody>
                    <a:bodyPr/>
                    <a:lstStyle/>
                    <a:p>
                      <a:pPr algn="ctr"/>
                      <a:r>
                        <a:rPr lang="en-US" dirty="0"/>
                        <a:t>TP Pulse Amplitude</a:t>
                      </a:r>
                    </a:p>
                  </a:txBody>
                  <a:tcPr/>
                </a:tc>
                <a:extLst>
                  <a:ext uri="{0D108BD9-81ED-4DB2-BD59-A6C34878D82A}">
                    <a16:rowId xmlns:a16="http://schemas.microsoft.com/office/drawing/2014/main" val="4038783150"/>
                  </a:ext>
                </a:extLst>
              </a:tr>
              <a:tr h="370840">
                <a:tc>
                  <a:txBody>
                    <a:bodyPr/>
                    <a:lstStyle/>
                    <a:p>
                      <a:r>
                        <a:rPr lang="en-US" dirty="0">
                          <a:solidFill>
                            <a:schemeClr val="accent6">
                              <a:lumMod val="50000"/>
                            </a:schemeClr>
                          </a:solidFill>
                        </a:rPr>
                        <a:t>SRS Mangroves</a:t>
                      </a:r>
                    </a:p>
                  </a:txBody>
                  <a:tcPr/>
                </a:tc>
                <a:tc>
                  <a:txBody>
                    <a:bodyPr/>
                    <a:lstStyle/>
                    <a:p>
                      <a:pPr algn="ctr"/>
                      <a:r>
                        <a:rPr lang="en-US" dirty="0">
                          <a:solidFill>
                            <a:schemeClr val="accent6">
                              <a:lumMod val="50000"/>
                            </a:schemeClr>
                          </a:solidFill>
                        </a:rPr>
                        <a:t>+</a:t>
                      </a:r>
                    </a:p>
                  </a:txBody>
                  <a:tcPr/>
                </a:tc>
                <a:tc>
                  <a:txBody>
                    <a:bodyPr/>
                    <a:lstStyle/>
                    <a:p>
                      <a:pPr algn="ctr"/>
                      <a:endParaRPr lang="en-US" dirty="0">
                        <a:solidFill>
                          <a:schemeClr val="accent6">
                            <a:lumMod val="50000"/>
                          </a:schemeClr>
                        </a:solidFill>
                      </a:endParaRPr>
                    </a:p>
                  </a:txBody>
                  <a:tcPr/>
                </a:tc>
                <a:tc>
                  <a:txBody>
                    <a:bodyPr/>
                    <a:lstStyle/>
                    <a:p>
                      <a:pPr algn="ctr"/>
                      <a:endParaRPr lang="en-US" dirty="0">
                        <a:solidFill>
                          <a:schemeClr val="accent6">
                            <a:lumMod val="50000"/>
                          </a:schemeClr>
                        </a:solidFill>
                      </a:endParaRPr>
                    </a:p>
                  </a:txBody>
                  <a:tcPr/>
                </a:tc>
                <a:extLst>
                  <a:ext uri="{0D108BD9-81ED-4DB2-BD59-A6C34878D82A}">
                    <a16:rowId xmlns:a16="http://schemas.microsoft.com/office/drawing/2014/main" val="2674447241"/>
                  </a:ext>
                </a:extLst>
              </a:tr>
              <a:tr h="370840">
                <a:tc>
                  <a:txBody>
                    <a:bodyPr/>
                    <a:lstStyle/>
                    <a:p>
                      <a:r>
                        <a:rPr lang="en-US" dirty="0">
                          <a:solidFill>
                            <a:srgbClr val="00B050"/>
                          </a:solidFill>
                        </a:rPr>
                        <a:t>TS/Ph Mangroves</a:t>
                      </a:r>
                    </a:p>
                  </a:txBody>
                  <a:tcPr/>
                </a:tc>
                <a:tc>
                  <a:txBody>
                    <a:bodyPr/>
                    <a:lstStyle/>
                    <a:p>
                      <a:pPr algn="ctr"/>
                      <a:r>
                        <a:rPr lang="en-US" dirty="0">
                          <a:solidFill>
                            <a:srgbClr val="00B050"/>
                          </a:solidFill>
                        </a:rPr>
                        <a:t>+</a:t>
                      </a:r>
                    </a:p>
                  </a:txBody>
                  <a:tcPr/>
                </a:tc>
                <a:tc>
                  <a:txBody>
                    <a:bodyPr/>
                    <a:lstStyle/>
                    <a:p>
                      <a:pPr algn="ctr"/>
                      <a:endParaRPr lang="en-US" dirty="0">
                        <a:solidFill>
                          <a:srgbClr val="00B050"/>
                        </a:solidFill>
                      </a:endParaRPr>
                    </a:p>
                  </a:txBody>
                  <a:tcPr/>
                </a:tc>
                <a:tc>
                  <a:txBody>
                    <a:bodyPr/>
                    <a:lstStyle/>
                    <a:p>
                      <a:pPr algn="ctr"/>
                      <a:endParaRPr lang="en-US" dirty="0">
                        <a:solidFill>
                          <a:srgbClr val="00B050"/>
                        </a:solidFill>
                      </a:endParaRPr>
                    </a:p>
                  </a:txBody>
                  <a:tcPr/>
                </a:tc>
                <a:extLst>
                  <a:ext uri="{0D108BD9-81ED-4DB2-BD59-A6C34878D82A}">
                    <a16:rowId xmlns:a16="http://schemas.microsoft.com/office/drawing/2014/main" val="2234860708"/>
                  </a:ext>
                </a:extLst>
              </a:tr>
              <a:tr h="370840">
                <a:tc>
                  <a:txBody>
                    <a:bodyPr/>
                    <a:lstStyle/>
                    <a:p>
                      <a:r>
                        <a:rPr lang="en-US" dirty="0">
                          <a:solidFill>
                            <a:srgbClr val="00FF00"/>
                          </a:solidFill>
                        </a:rPr>
                        <a:t>TS/Ph Seagrass</a:t>
                      </a:r>
                    </a:p>
                  </a:txBody>
                  <a:tcPr/>
                </a:tc>
                <a:tc>
                  <a:txBody>
                    <a:bodyPr/>
                    <a:lstStyle/>
                    <a:p>
                      <a:pPr algn="ctr"/>
                      <a:r>
                        <a:rPr lang="en-US" dirty="0">
                          <a:solidFill>
                            <a:srgbClr val="00FF00"/>
                          </a:solidFill>
                        </a:rPr>
                        <a:t>+</a:t>
                      </a:r>
                    </a:p>
                  </a:txBody>
                  <a:tcPr/>
                </a:tc>
                <a:tc>
                  <a:txBody>
                    <a:bodyPr/>
                    <a:lstStyle/>
                    <a:p>
                      <a:pPr algn="ctr"/>
                      <a:endParaRPr lang="en-US" dirty="0">
                        <a:solidFill>
                          <a:srgbClr val="00FF00"/>
                        </a:solidFill>
                      </a:endParaRPr>
                    </a:p>
                  </a:txBody>
                  <a:tcPr/>
                </a:tc>
                <a:tc>
                  <a:txBody>
                    <a:bodyPr/>
                    <a:lstStyle/>
                    <a:p>
                      <a:pPr algn="ctr"/>
                      <a:endParaRPr lang="en-US" dirty="0">
                        <a:solidFill>
                          <a:srgbClr val="00FF00"/>
                        </a:solidFill>
                      </a:endParaRPr>
                    </a:p>
                  </a:txBody>
                  <a:tcPr/>
                </a:tc>
                <a:extLst>
                  <a:ext uri="{0D108BD9-81ED-4DB2-BD59-A6C34878D82A}">
                    <a16:rowId xmlns:a16="http://schemas.microsoft.com/office/drawing/2014/main" val="3458741952"/>
                  </a:ext>
                </a:extLst>
              </a:tr>
            </a:tbl>
          </a:graphicData>
        </a:graphic>
      </p:graphicFrame>
      <p:sp>
        <p:nvSpPr>
          <p:cNvPr id="4" name="TextBox 3">
            <a:extLst>
              <a:ext uri="{FF2B5EF4-FFF2-40B4-BE49-F238E27FC236}">
                <a16:creationId xmlns:a16="http://schemas.microsoft.com/office/drawing/2014/main" id="{AD0E53D9-949C-4880-B91B-4C1950CB5B45}"/>
              </a:ext>
            </a:extLst>
          </p:cNvPr>
          <p:cNvSpPr txBox="1"/>
          <p:nvPr/>
        </p:nvSpPr>
        <p:spPr>
          <a:xfrm>
            <a:off x="5395708" y="1190053"/>
            <a:ext cx="6527350"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Long-term pulse increase not detected but hurricanes and droughts have left long legacies</a:t>
            </a:r>
          </a:p>
        </p:txBody>
      </p:sp>
      <p:sp>
        <p:nvSpPr>
          <p:cNvPr id="20" name="TextBox 19">
            <a:extLst>
              <a:ext uri="{FF2B5EF4-FFF2-40B4-BE49-F238E27FC236}">
                <a16:creationId xmlns:a16="http://schemas.microsoft.com/office/drawing/2014/main" id="{BDDA3966-4213-4A5B-B501-E59DEDA32235}"/>
              </a:ext>
            </a:extLst>
          </p:cNvPr>
          <p:cNvSpPr txBox="1"/>
          <p:nvPr/>
        </p:nvSpPr>
        <p:spPr>
          <a:xfrm rot="16200000">
            <a:off x="1313907" y="2374731"/>
            <a:ext cx="808235" cy="276999"/>
          </a:xfrm>
          <a:prstGeom prst="rect">
            <a:avLst/>
          </a:prstGeom>
          <a:noFill/>
        </p:spPr>
        <p:txBody>
          <a:bodyPr wrap="none" rtlCol="0">
            <a:spAutoFit/>
          </a:bodyPr>
          <a:lstStyle/>
          <a:p>
            <a:r>
              <a:rPr lang="en-US" sz="1200" dirty="0"/>
              <a:t>H. Wilma</a:t>
            </a:r>
          </a:p>
        </p:txBody>
      </p:sp>
      <p:sp>
        <p:nvSpPr>
          <p:cNvPr id="21" name="TextBox 20">
            <a:extLst>
              <a:ext uri="{FF2B5EF4-FFF2-40B4-BE49-F238E27FC236}">
                <a16:creationId xmlns:a16="http://schemas.microsoft.com/office/drawing/2014/main" id="{CC5EF85C-9183-4394-B3BF-B0A2C970781F}"/>
              </a:ext>
            </a:extLst>
          </p:cNvPr>
          <p:cNvSpPr txBox="1"/>
          <p:nvPr/>
        </p:nvSpPr>
        <p:spPr>
          <a:xfrm rot="16200000">
            <a:off x="2615197" y="2414005"/>
            <a:ext cx="729687" cy="276999"/>
          </a:xfrm>
          <a:prstGeom prst="rect">
            <a:avLst/>
          </a:prstGeom>
          <a:noFill/>
        </p:spPr>
        <p:txBody>
          <a:bodyPr wrap="none" rtlCol="0">
            <a:spAutoFit/>
          </a:bodyPr>
          <a:lstStyle/>
          <a:p>
            <a:r>
              <a:rPr lang="en-US" sz="1200" dirty="0"/>
              <a:t>Drought</a:t>
            </a:r>
          </a:p>
        </p:txBody>
      </p:sp>
      <p:sp>
        <p:nvSpPr>
          <p:cNvPr id="22" name="TextBox 21">
            <a:extLst>
              <a:ext uri="{FF2B5EF4-FFF2-40B4-BE49-F238E27FC236}">
                <a16:creationId xmlns:a16="http://schemas.microsoft.com/office/drawing/2014/main" id="{33C3C749-BE6A-488F-A301-C369934DD2A0}"/>
              </a:ext>
            </a:extLst>
          </p:cNvPr>
          <p:cNvSpPr txBox="1"/>
          <p:nvPr/>
        </p:nvSpPr>
        <p:spPr>
          <a:xfrm rot="16200000">
            <a:off x="3947855" y="2434042"/>
            <a:ext cx="689612" cy="276999"/>
          </a:xfrm>
          <a:prstGeom prst="rect">
            <a:avLst/>
          </a:prstGeom>
          <a:noFill/>
        </p:spPr>
        <p:txBody>
          <a:bodyPr wrap="none" rtlCol="0">
            <a:spAutoFit/>
          </a:bodyPr>
          <a:lstStyle/>
          <a:p>
            <a:r>
              <a:rPr lang="en-US" sz="1200" dirty="0"/>
              <a:t>H. Irma</a:t>
            </a:r>
          </a:p>
        </p:txBody>
      </p:sp>
      <p:sp>
        <p:nvSpPr>
          <p:cNvPr id="23" name="TextBox 22">
            <a:extLst>
              <a:ext uri="{FF2B5EF4-FFF2-40B4-BE49-F238E27FC236}">
                <a16:creationId xmlns:a16="http://schemas.microsoft.com/office/drawing/2014/main" id="{DC9BF8FF-F776-4C2A-8415-A202D49E4246}"/>
              </a:ext>
            </a:extLst>
          </p:cNvPr>
          <p:cNvSpPr txBox="1"/>
          <p:nvPr/>
        </p:nvSpPr>
        <p:spPr>
          <a:xfrm rot="16200000">
            <a:off x="3494760" y="2414005"/>
            <a:ext cx="729687" cy="276999"/>
          </a:xfrm>
          <a:prstGeom prst="rect">
            <a:avLst/>
          </a:prstGeom>
          <a:noFill/>
        </p:spPr>
        <p:txBody>
          <a:bodyPr wrap="none" rtlCol="0">
            <a:spAutoFit/>
          </a:bodyPr>
          <a:lstStyle/>
          <a:p>
            <a:r>
              <a:rPr lang="en-US" sz="1200" dirty="0"/>
              <a:t>Drought</a:t>
            </a:r>
          </a:p>
        </p:txBody>
      </p:sp>
      <p:sp>
        <p:nvSpPr>
          <p:cNvPr id="28" name="TextBox 27">
            <a:extLst>
              <a:ext uri="{FF2B5EF4-FFF2-40B4-BE49-F238E27FC236}">
                <a16:creationId xmlns:a16="http://schemas.microsoft.com/office/drawing/2014/main" id="{3F1BC647-7F6F-4846-8863-0789E432EEE3}"/>
              </a:ext>
            </a:extLst>
          </p:cNvPr>
          <p:cNvSpPr txBox="1"/>
          <p:nvPr/>
        </p:nvSpPr>
        <p:spPr>
          <a:xfrm rot="16200000">
            <a:off x="3166025" y="2554267"/>
            <a:ext cx="449162" cy="276999"/>
          </a:xfrm>
          <a:prstGeom prst="rect">
            <a:avLst/>
          </a:prstGeom>
          <a:noFill/>
        </p:spPr>
        <p:txBody>
          <a:bodyPr wrap="none" rtlCol="0">
            <a:spAutoFit/>
          </a:bodyPr>
          <a:lstStyle/>
          <a:p>
            <a:r>
              <a:rPr lang="en-US" sz="1200" dirty="0"/>
              <a:t>Fire</a:t>
            </a:r>
          </a:p>
        </p:txBody>
      </p:sp>
    </p:spTree>
    <p:extLst>
      <p:ext uri="{BB962C8B-B14F-4D97-AF65-F5344CB8AC3E}">
        <p14:creationId xmlns:p14="http://schemas.microsoft.com/office/powerpoint/2010/main" val="7935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56419" y="375970"/>
            <a:ext cx="11168028"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Integration: System-wide water quality dynamics</a:t>
            </a:r>
          </a:p>
        </p:txBody>
      </p:sp>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3" name="Picture 2">
            <a:extLst>
              <a:ext uri="{FF2B5EF4-FFF2-40B4-BE49-F238E27FC236}">
                <a16:creationId xmlns:a16="http://schemas.microsoft.com/office/drawing/2014/main" id="{08FABA8F-BC91-4328-9142-4E8933A0C82A}"/>
              </a:ext>
            </a:extLst>
          </p:cNvPr>
          <p:cNvPicPr>
            <a:picLocks noChangeAspect="1"/>
          </p:cNvPicPr>
          <p:nvPr/>
        </p:nvPicPr>
        <p:blipFill>
          <a:blip r:embed="rId3"/>
          <a:stretch>
            <a:fillRect/>
          </a:stretch>
        </p:blipFill>
        <p:spPr>
          <a:xfrm>
            <a:off x="2092451" y="1161315"/>
            <a:ext cx="7365874" cy="5067935"/>
          </a:xfrm>
          <a:prstGeom prst="rect">
            <a:avLst/>
          </a:prstGeom>
        </p:spPr>
      </p:pic>
      <p:sp>
        <p:nvSpPr>
          <p:cNvPr id="11" name="TextBox 10">
            <a:extLst>
              <a:ext uri="{FF2B5EF4-FFF2-40B4-BE49-F238E27FC236}">
                <a16:creationId xmlns:a16="http://schemas.microsoft.com/office/drawing/2014/main" id="{E80A781F-C371-4FC1-9610-31CE0E10AD86}"/>
              </a:ext>
            </a:extLst>
          </p:cNvPr>
          <p:cNvSpPr txBox="1"/>
          <p:nvPr/>
        </p:nvSpPr>
        <p:spPr>
          <a:xfrm>
            <a:off x="10099549" y="5589095"/>
            <a:ext cx="1993840" cy="646331"/>
          </a:xfrm>
          <a:prstGeom prst="rect">
            <a:avLst/>
          </a:prstGeom>
          <a:noFill/>
        </p:spPr>
        <p:txBody>
          <a:bodyPr wrap="square" rtlCol="0">
            <a:spAutoFit/>
          </a:bodyPr>
          <a:lstStyle/>
          <a:p>
            <a:r>
              <a:rPr lang="en-US" sz="1200" dirty="0"/>
              <a:t>Julian, Fourqurean, Davis, Surratt, Gaiser, &amp; Kominoski (in prep.) </a:t>
            </a:r>
          </a:p>
        </p:txBody>
      </p:sp>
    </p:spTree>
    <p:extLst>
      <p:ext uri="{BB962C8B-B14F-4D97-AF65-F5344CB8AC3E}">
        <p14:creationId xmlns:p14="http://schemas.microsoft.com/office/powerpoint/2010/main" val="29624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4" name="Picture 3">
            <a:extLst>
              <a:ext uri="{FF2B5EF4-FFF2-40B4-BE49-F238E27FC236}">
                <a16:creationId xmlns:a16="http://schemas.microsoft.com/office/drawing/2014/main" id="{9675A2EE-61D9-49E8-94E0-3202DCE17C2D}"/>
              </a:ext>
            </a:extLst>
          </p:cNvPr>
          <p:cNvPicPr>
            <a:picLocks noChangeAspect="1"/>
          </p:cNvPicPr>
          <p:nvPr/>
        </p:nvPicPr>
        <p:blipFill rotWithShape="1">
          <a:blip r:embed="rId3"/>
          <a:srcRect l="50544" t="25424"/>
          <a:stretch/>
        </p:blipFill>
        <p:spPr>
          <a:xfrm>
            <a:off x="816384" y="1517030"/>
            <a:ext cx="5417967" cy="3388781"/>
          </a:xfrm>
          <a:prstGeom prst="rect">
            <a:avLst/>
          </a:prstGeom>
        </p:spPr>
      </p:pic>
      <p:sp>
        <p:nvSpPr>
          <p:cNvPr id="9" name="TextBox 8">
            <a:extLst>
              <a:ext uri="{FF2B5EF4-FFF2-40B4-BE49-F238E27FC236}">
                <a16:creationId xmlns:a16="http://schemas.microsoft.com/office/drawing/2014/main" id="{EF875FEB-BF94-40A4-8F5A-B6979D867463}"/>
              </a:ext>
            </a:extLst>
          </p:cNvPr>
          <p:cNvSpPr txBox="1"/>
          <p:nvPr/>
        </p:nvSpPr>
        <p:spPr>
          <a:xfrm>
            <a:off x="345939" y="527316"/>
            <a:ext cx="11168028"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Total Phosphorus Trends</a:t>
            </a:r>
          </a:p>
        </p:txBody>
      </p:sp>
      <p:sp>
        <p:nvSpPr>
          <p:cNvPr id="11" name="TextBox 10">
            <a:extLst>
              <a:ext uri="{FF2B5EF4-FFF2-40B4-BE49-F238E27FC236}">
                <a16:creationId xmlns:a16="http://schemas.microsoft.com/office/drawing/2014/main" id="{A1B1EF46-2665-454E-962E-B086A1A68F14}"/>
              </a:ext>
            </a:extLst>
          </p:cNvPr>
          <p:cNvSpPr txBox="1"/>
          <p:nvPr/>
        </p:nvSpPr>
        <p:spPr>
          <a:xfrm>
            <a:off x="391842" y="4852303"/>
            <a:ext cx="4441372" cy="1323439"/>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Spatial Trends:</a:t>
            </a:r>
          </a:p>
          <a:p>
            <a:pPr algn="ctr"/>
            <a:r>
              <a:rPr lang="en-US" sz="2000" dirty="0">
                <a:latin typeface="Arial" panose="020B0604020202020204" pitchFamily="34" charset="0"/>
                <a:cs typeface="Arial" panose="020B0604020202020204" pitchFamily="34" charset="0"/>
              </a:rPr>
              <a:t>Hot spots in the fertile crescent (upside-down estuary)</a:t>
            </a:r>
          </a:p>
          <a:p>
            <a:pPr algn="ctr"/>
            <a:endParaRPr lang="en-US" sz="20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DED4DD9-776F-4A69-BB23-4965C4822667}"/>
              </a:ext>
            </a:extLst>
          </p:cNvPr>
          <p:cNvSpPr txBox="1"/>
          <p:nvPr/>
        </p:nvSpPr>
        <p:spPr>
          <a:xfrm>
            <a:off x="6724586" y="4840495"/>
            <a:ext cx="4112692"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Temporal Trends: </a:t>
            </a:r>
          </a:p>
          <a:p>
            <a:pPr algn="ctr"/>
            <a:r>
              <a:rPr lang="en-US" sz="2000" dirty="0">
                <a:latin typeface="Arial" panose="020B0604020202020204" pitchFamily="34" charset="0"/>
                <a:cs typeface="Arial" panose="020B0604020202020204" pitchFamily="34" charset="0"/>
              </a:rPr>
              <a:t>Increases in the ecotone</a:t>
            </a:r>
          </a:p>
          <a:p>
            <a:pPr algn="ctr"/>
            <a:endParaRPr lang="en-US" sz="20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23AD9D90-1AED-4FD0-A6A6-5491EE4BAB6F}"/>
              </a:ext>
            </a:extLst>
          </p:cNvPr>
          <p:cNvPicPr>
            <a:picLocks noChangeAspect="1"/>
          </p:cNvPicPr>
          <p:nvPr/>
        </p:nvPicPr>
        <p:blipFill rotWithShape="1">
          <a:blip r:embed="rId3"/>
          <a:srcRect l="1060" t="25424" r="50846"/>
          <a:stretch/>
        </p:blipFill>
        <p:spPr>
          <a:xfrm>
            <a:off x="6724586" y="1517030"/>
            <a:ext cx="5268686" cy="3388781"/>
          </a:xfrm>
          <a:prstGeom prst="rect">
            <a:avLst/>
          </a:prstGeom>
        </p:spPr>
      </p:pic>
    </p:spTree>
    <p:extLst>
      <p:ext uri="{BB962C8B-B14F-4D97-AF65-F5344CB8AC3E}">
        <p14:creationId xmlns:p14="http://schemas.microsoft.com/office/powerpoint/2010/main" val="350190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3" name="Picture 2">
            <a:extLst>
              <a:ext uri="{FF2B5EF4-FFF2-40B4-BE49-F238E27FC236}">
                <a16:creationId xmlns:a16="http://schemas.microsoft.com/office/drawing/2014/main" id="{AC31D2EF-26FA-4491-A909-981DC1464957}"/>
              </a:ext>
            </a:extLst>
          </p:cNvPr>
          <p:cNvPicPr>
            <a:picLocks noChangeAspect="1"/>
          </p:cNvPicPr>
          <p:nvPr/>
        </p:nvPicPr>
        <p:blipFill rotWithShape="1">
          <a:blip r:embed="rId3"/>
          <a:srcRect l="50000" t="24326"/>
          <a:stretch/>
        </p:blipFill>
        <p:spPr>
          <a:xfrm>
            <a:off x="622960" y="1491740"/>
            <a:ext cx="5491929" cy="3395415"/>
          </a:xfrm>
          <a:prstGeom prst="rect">
            <a:avLst/>
          </a:prstGeom>
        </p:spPr>
      </p:pic>
      <p:sp>
        <p:nvSpPr>
          <p:cNvPr id="9" name="TextBox 8">
            <a:extLst>
              <a:ext uri="{FF2B5EF4-FFF2-40B4-BE49-F238E27FC236}">
                <a16:creationId xmlns:a16="http://schemas.microsoft.com/office/drawing/2014/main" id="{E8721281-6255-42EA-B6AC-3AA15FAC2CB8}"/>
              </a:ext>
            </a:extLst>
          </p:cNvPr>
          <p:cNvSpPr txBox="1"/>
          <p:nvPr/>
        </p:nvSpPr>
        <p:spPr>
          <a:xfrm>
            <a:off x="345939" y="527316"/>
            <a:ext cx="11168028"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Total Nitrogen Trends</a:t>
            </a:r>
          </a:p>
        </p:txBody>
      </p:sp>
      <p:sp>
        <p:nvSpPr>
          <p:cNvPr id="13" name="TextBox 12">
            <a:extLst>
              <a:ext uri="{FF2B5EF4-FFF2-40B4-BE49-F238E27FC236}">
                <a16:creationId xmlns:a16="http://schemas.microsoft.com/office/drawing/2014/main" id="{4EE6EE5D-9DA0-4002-9900-260707AB7890}"/>
              </a:ext>
            </a:extLst>
          </p:cNvPr>
          <p:cNvSpPr txBox="1"/>
          <p:nvPr/>
        </p:nvSpPr>
        <p:spPr>
          <a:xfrm>
            <a:off x="456914" y="4880979"/>
            <a:ext cx="4512366"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Spatial Trends:</a:t>
            </a:r>
          </a:p>
          <a:p>
            <a:pPr algn="ctr"/>
            <a:r>
              <a:rPr lang="en-US" sz="2000" dirty="0">
                <a:latin typeface="Arial" panose="020B0604020202020204" pitchFamily="34" charset="0"/>
                <a:cs typeface="Arial" panose="020B0604020202020204" pitchFamily="34" charset="0"/>
              </a:rPr>
              <a:t>Hot spots in the freshwater marshes</a:t>
            </a:r>
          </a:p>
        </p:txBody>
      </p:sp>
      <p:pic>
        <p:nvPicPr>
          <p:cNvPr id="14" name="Picture 13">
            <a:extLst>
              <a:ext uri="{FF2B5EF4-FFF2-40B4-BE49-F238E27FC236}">
                <a16:creationId xmlns:a16="http://schemas.microsoft.com/office/drawing/2014/main" id="{9139B269-D3AA-4FC2-8FDA-C4FC690E9D24}"/>
              </a:ext>
            </a:extLst>
          </p:cNvPr>
          <p:cNvPicPr>
            <a:picLocks noChangeAspect="1"/>
          </p:cNvPicPr>
          <p:nvPr/>
        </p:nvPicPr>
        <p:blipFill rotWithShape="1">
          <a:blip r:embed="rId3"/>
          <a:srcRect l="51" t="24326" r="51386"/>
          <a:stretch/>
        </p:blipFill>
        <p:spPr>
          <a:xfrm>
            <a:off x="6392538" y="1431101"/>
            <a:ext cx="5333998" cy="3395415"/>
          </a:xfrm>
          <a:prstGeom prst="rect">
            <a:avLst/>
          </a:prstGeom>
        </p:spPr>
      </p:pic>
      <p:sp>
        <p:nvSpPr>
          <p:cNvPr id="15" name="TextBox 14">
            <a:extLst>
              <a:ext uri="{FF2B5EF4-FFF2-40B4-BE49-F238E27FC236}">
                <a16:creationId xmlns:a16="http://schemas.microsoft.com/office/drawing/2014/main" id="{713E90E7-D7AC-4D2B-B9AE-D0C3D025E5D1}"/>
              </a:ext>
            </a:extLst>
          </p:cNvPr>
          <p:cNvSpPr txBox="1"/>
          <p:nvPr/>
        </p:nvSpPr>
        <p:spPr>
          <a:xfrm>
            <a:off x="6302300" y="4826516"/>
            <a:ext cx="4512366"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Temporal Trends:</a:t>
            </a:r>
          </a:p>
          <a:p>
            <a:pPr algn="ctr"/>
            <a:r>
              <a:rPr lang="en-US" sz="2000" dirty="0">
                <a:latin typeface="Arial" panose="020B0604020202020204" pitchFamily="34" charset="0"/>
                <a:cs typeface="Arial" panose="020B0604020202020204" pitchFamily="34" charset="0"/>
              </a:rPr>
              <a:t>Increases in western Everglades and central Florida Bay</a:t>
            </a:r>
          </a:p>
        </p:txBody>
      </p:sp>
    </p:spTree>
    <p:extLst>
      <p:ext uri="{BB962C8B-B14F-4D97-AF65-F5344CB8AC3E}">
        <p14:creationId xmlns:p14="http://schemas.microsoft.com/office/powerpoint/2010/main" val="212151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4" name="Picture 3">
            <a:extLst>
              <a:ext uri="{FF2B5EF4-FFF2-40B4-BE49-F238E27FC236}">
                <a16:creationId xmlns:a16="http://schemas.microsoft.com/office/drawing/2014/main" id="{4149E999-027B-4007-996B-50F326F8D5C7}"/>
              </a:ext>
            </a:extLst>
          </p:cNvPr>
          <p:cNvPicPr>
            <a:picLocks noChangeAspect="1"/>
          </p:cNvPicPr>
          <p:nvPr/>
        </p:nvPicPr>
        <p:blipFill rotWithShape="1">
          <a:blip r:embed="rId3"/>
          <a:srcRect l="50000" t="26375"/>
          <a:stretch/>
        </p:blipFill>
        <p:spPr>
          <a:xfrm>
            <a:off x="685514" y="1540462"/>
            <a:ext cx="5501455" cy="3366566"/>
          </a:xfrm>
          <a:prstGeom prst="rect">
            <a:avLst/>
          </a:prstGeom>
        </p:spPr>
      </p:pic>
      <p:sp>
        <p:nvSpPr>
          <p:cNvPr id="9" name="TextBox 8">
            <a:extLst>
              <a:ext uri="{FF2B5EF4-FFF2-40B4-BE49-F238E27FC236}">
                <a16:creationId xmlns:a16="http://schemas.microsoft.com/office/drawing/2014/main" id="{8E55E039-BEB1-42F4-85ED-7208C093C315}"/>
              </a:ext>
            </a:extLst>
          </p:cNvPr>
          <p:cNvSpPr txBox="1"/>
          <p:nvPr/>
        </p:nvSpPr>
        <p:spPr>
          <a:xfrm>
            <a:off x="345939" y="527316"/>
            <a:ext cx="11168028"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Chlorophyll </a:t>
            </a:r>
            <a:r>
              <a:rPr lang="en-US" sz="4000" i="1" dirty="0">
                <a:latin typeface="Arial" panose="020B0604020202020204" pitchFamily="34" charset="0"/>
                <a:cs typeface="Arial" panose="020B0604020202020204" pitchFamily="34" charset="0"/>
              </a:rPr>
              <a:t>a </a:t>
            </a:r>
            <a:r>
              <a:rPr lang="en-US" sz="4000" dirty="0">
                <a:latin typeface="Arial" panose="020B0604020202020204" pitchFamily="34" charset="0"/>
                <a:cs typeface="Arial" panose="020B0604020202020204" pitchFamily="34" charset="0"/>
              </a:rPr>
              <a:t>Trends</a:t>
            </a:r>
          </a:p>
        </p:txBody>
      </p:sp>
      <p:sp>
        <p:nvSpPr>
          <p:cNvPr id="13" name="TextBox 12">
            <a:extLst>
              <a:ext uri="{FF2B5EF4-FFF2-40B4-BE49-F238E27FC236}">
                <a16:creationId xmlns:a16="http://schemas.microsoft.com/office/drawing/2014/main" id="{0D3F847D-AC82-4629-8F21-73DB1DC88ED2}"/>
              </a:ext>
            </a:extLst>
          </p:cNvPr>
          <p:cNvSpPr txBox="1"/>
          <p:nvPr/>
        </p:nvSpPr>
        <p:spPr>
          <a:xfrm>
            <a:off x="1882165" y="6985929"/>
            <a:ext cx="7049801"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Hot spots along the coastal margin, increases in western Everglades and central Florida Bay</a:t>
            </a:r>
          </a:p>
        </p:txBody>
      </p:sp>
      <p:pic>
        <p:nvPicPr>
          <p:cNvPr id="14" name="Picture 13">
            <a:extLst>
              <a:ext uri="{FF2B5EF4-FFF2-40B4-BE49-F238E27FC236}">
                <a16:creationId xmlns:a16="http://schemas.microsoft.com/office/drawing/2014/main" id="{F4A85402-2FCE-446B-B11C-C882941B0B50}"/>
              </a:ext>
            </a:extLst>
          </p:cNvPr>
          <p:cNvPicPr>
            <a:picLocks noChangeAspect="1"/>
          </p:cNvPicPr>
          <p:nvPr/>
        </p:nvPicPr>
        <p:blipFill rotWithShape="1">
          <a:blip r:embed="rId3"/>
          <a:srcRect t="26375" r="50000"/>
          <a:stretch/>
        </p:blipFill>
        <p:spPr>
          <a:xfrm>
            <a:off x="6538793" y="1530987"/>
            <a:ext cx="5501455" cy="3366566"/>
          </a:xfrm>
          <a:prstGeom prst="rect">
            <a:avLst/>
          </a:prstGeom>
        </p:spPr>
      </p:pic>
      <p:sp>
        <p:nvSpPr>
          <p:cNvPr id="15" name="TextBox 14">
            <a:extLst>
              <a:ext uri="{FF2B5EF4-FFF2-40B4-BE49-F238E27FC236}">
                <a16:creationId xmlns:a16="http://schemas.microsoft.com/office/drawing/2014/main" id="{B18A2648-9102-4087-BEA4-3F30A89021F1}"/>
              </a:ext>
            </a:extLst>
          </p:cNvPr>
          <p:cNvSpPr txBox="1"/>
          <p:nvPr/>
        </p:nvSpPr>
        <p:spPr>
          <a:xfrm>
            <a:off x="391842" y="4852303"/>
            <a:ext cx="4441372" cy="1323439"/>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Spatial Trends:</a:t>
            </a:r>
          </a:p>
          <a:p>
            <a:pPr algn="ctr"/>
            <a:r>
              <a:rPr lang="en-US" sz="2000" dirty="0">
                <a:latin typeface="Arial" panose="020B0604020202020204" pitchFamily="34" charset="0"/>
                <a:cs typeface="Arial" panose="020B0604020202020204" pitchFamily="34" charset="0"/>
              </a:rPr>
              <a:t>Hot spots in the fertile crescent (upside-down estuary)</a:t>
            </a:r>
          </a:p>
          <a:p>
            <a:pPr algn="ctr"/>
            <a:endParaRPr lang="en-US" sz="2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E2E0C99-5B9C-494C-BB60-1CDB9D86AB83}"/>
              </a:ext>
            </a:extLst>
          </p:cNvPr>
          <p:cNvSpPr txBox="1"/>
          <p:nvPr/>
        </p:nvSpPr>
        <p:spPr>
          <a:xfrm>
            <a:off x="6724586" y="4840495"/>
            <a:ext cx="4112692" cy="163121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Temporal Trends: </a:t>
            </a:r>
          </a:p>
          <a:p>
            <a:pPr algn="ctr"/>
            <a:r>
              <a:rPr lang="en-US" sz="2000" dirty="0">
                <a:latin typeface="Arial" panose="020B0604020202020204" pitchFamily="34" charset="0"/>
                <a:cs typeface="Arial" panose="020B0604020202020204" pitchFamily="34" charset="0"/>
              </a:rPr>
              <a:t>Increases in the western Everglades and central Florida Bay/fertile crescent</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860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4" name="Picture 3">
            <a:extLst>
              <a:ext uri="{FF2B5EF4-FFF2-40B4-BE49-F238E27FC236}">
                <a16:creationId xmlns:a16="http://schemas.microsoft.com/office/drawing/2014/main" id="{05A8048B-97A6-4345-9167-449AA115FF78}"/>
              </a:ext>
            </a:extLst>
          </p:cNvPr>
          <p:cNvPicPr>
            <a:picLocks noChangeAspect="1"/>
          </p:cNvPicPr>
          <p:nvPr/>
        </p:nvPicPr>
        <p:blipFill>
          <a:blip r:embed="rId3"/>
          <a:stretch>
            <a:fillRect/>
          </a:stretch>
        </p:blipFill>
        <p:spPr>
          <a:xfrm>
            <a:off x="699780" y="391017"/>
            <a:ext cx="4921410" cy="5807730"/>
          </a:xfrm>
          <a:prstGeom prst="rect">
            <a:avLst/>
          </a:prstGeom>
        </p:spPr>
      </p:pic>
      <p:pic>
        <p:nvPicPr>
          <p:cNvPr id="9" name="Picture 8">
            <a:extLst>
              <a:ext uri="{FF2B5EF4-FFF2-40B4-BE49-F238E27FC236}">
                <a16:creationId xmlns:a16="http://schemas.microsoft.com/office/drawing/2014/main" id="{BE0E088D-2B44-49F9-BD7F-21BA9A66A50A}"/>
              </a:ext>
            </a:extLst>
          </p:cNvPr>
          <p:cNvPicPr>
            <a:picLocks noChangeAspect="1"/>
          </p:cNvPicPr>
          <p:nvPr/>
        </p:nvPicPr>
        <p:blipFill rotWithShape="1">
          <a:blip r:embed="rId4"/>
          <a:srcRect l="51534" t="13325"/>
          <a:stretch/>
        </p:blipFill>
        <p:spPr>
          <a:xfrm>
            <a:off x="5621190" y="2757794"/>
            <a:ext cx="2217297" cy="2909139"/>
          </a:xfrm>
          <a:prstGeom prst="rect">
            <a:avLst/>
          </a:prstGeom>
        </p:spPr>
      </p:pic>
      <p:sp>
        <p:nvSpPr>
          <p:cNvPr id="2" name="TextBox 1">
            <a:extLst>
              <a:ext uri="{FF2B5EF4-FFF2-40B4-BE49-F238E27FC236}">
                <a16:creationId xmlns:a16="http://schemas.microsoft.com/office/drawing/2014/main" id="{A1B4C3F0-1C78-47D9-A8BE-1790B02F2D9E}"/>
              </a:ext>
            </a:extLst>
          </p:cNvPr>
          <p:cNvSpPr txBox="1"/>
          <p:nvPr/>
        </p:nvSpPr>
        <p:spPr>
          <a:xfrm>
            <a:off x="7967767" y="2476332"/>
            <a:ext cx="347239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Total nitrogen pulses coincide with droughts, cold snaps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Total phosphorus pulses coincide with hurricanes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Seagrass die-offs influence both, suggesting a biological feedback to water quality pulses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F9762088-5779-4E21-A712-85C2EA4DD741}"/>
              </a:ext>
            </a:extLst>
          </p:cNvPr>
          <p:cNvSpPr txBox="1"/>
          <p:nvPr/>
        </p:nvSpPr>
        <p:spPr>
          <a:xfrm>
            <a:off x="5881255" y="584400"/>
            <a:ext cx="5789126" cy="1323439"/>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Integration: System-wide water quality dynamics</a:t>
            </a:r>
          </a:p>
        </p:txBody>
      </p:sp>
    </p:spTree>
    <p:extLst>
      <p:ext uri="{BB962C8B-B14F-4D97-AF65-F5344CB8AC3E}">
        <p14:creationId xmlns:p14="http://schemas.microsoft.com/office/powerpoint/2010/main" val="30392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34946"/>
            <a:ext cx="10979865"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Summary</a:t>
            </a:r>
          </a:p>
        </p:txBody>
      </p:sp>
      <p:sp>
        <p:nvSpPr>
          <p:cNvPr id="5" name="Rectangle 4">
            <a:extLst>
              <a:ext uri="{FF2B5EF4-FFF2-40B4-BE49-F238E27FC236}">
                <a16:creationId xmlns:a16="http://schemas.microsoft.com/office/drawing/2014/main" id="{A06A38EB-DE18-074E-9DC0-D3DC118B2C82}"/>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C177344F-BBA7-924C-AD6C-F2BA686C17D0}"/>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8D10FECE-2214-6442-AE7D-A8DD2F9683B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C59EFFDC-074E-AD48-A22F-EC388CF76690}"/>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AE3240B2-813C-F246-BC34-193F5863A8C8}"/>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F1D82E3-65C4-4811-B3B3-1E47080C231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sp>
        <p:nvSpPr>
          <p:cNvPr id="9" name="TextBox 8">
            <a:extLst>
              <a:ext uri="{FF2B5EF4-FFF2-40B4-BE49-F238E27FC236}">
                <a16:creationId xmlns:a16="http://schemas.microsoft.com/office/drawing/2014/main" id="{AD8B87F5-BC86-4282-8CB1-279AFA5E4242}"/>
              </a:ext>
            </a:extLst>
          </p:cNvPr>
          <p:cNvSpPr txBox="1"/>
          <p:nvPr/>
        </p:nvSpPr>
        <p:spPr>
          <a:xfrm>
            <a:off x="456914" y="4703799"/>
            <a:ext cx="11474621" cy="1631216"/>
          </a:xfrm>
          <a:prstGeom prst="rect">
            <a:avLst/>
          </a:prstGeom>
          <a:noFill/>
        </p:spPr>
        <p:txBody>
          <a:bodyPr wrap="square" rtlCol="0">
            <a:spAutoFit/>
          </a:bodyPr>
          <a:lstStyle/>
          <a:p>
            <a:pPr lvl="1"/>
            <a:r>
              <a:rPr lang="en-US" sz="2400" dirty="0"/>
              <a:t>Climate variability change and freshwater restoration are amplifying water pulses across the system that are increasing the amplitude and duration of TP pulses. Accumulating legacies are increasing P availability throughout the FCE.</a:t>
            </a:r>
          </a:p>
          <a:p>
            <a:pPr marL="742950" lvl="1" indent="-285750">
              <a:buFont typeface="Arial" panose="020B0604020202020204" pitchFamily="34" charset="0"/>
              <a:buChar char="•"/>
            </a:pPr>
            <a:endParaRPr lang="en-US" sz="2800" dirty="0"/>
          </a:p>
        </p:txBody>
      </p:sp>
      <p:graphicFrame>
        <p:nvGraphicFramePr>
          <p:cNvPr id="11" name="Chart 10">
            <a:extLst>
              <a:ext uri="{FF2B5EF4-FFF2-40B4-BE49-F238E27FC236}">
                <a16:creationId xmlns:a16="http://schemas.microsoft.com/office/drawing/2014/main" id="{4B3C965F-D3FF-42F1-AC08-7DE98502B6D8}"/>
              </a:ext>
            </a:extLst>
          </p:cNvPr>
          <p:cNvGraphicFramePr>
            <a:graphicFrameLocks/>
          </p:cNvGraphicFramePr>
          <p:nvPr>
            <p:extLst>
              <p:ext uri="{D42A27DB-BD31-4B8C-83A1-F6EECF244321}">
                <p14:modId xmlns:p14="http://schemas.microsoft.com/office/powerpoint/2010/main" val="2017842926"/>
              </p:ext>
            </p:extLst>
          </p:nvPr>
        </p:nvGraphicFramePr>
        <p:xfrm>
          <a:off x="5416720" y="1957045"/>
          <a:ext cx="3318164"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A8ABB698-0B3A-454B-A505-7796B1000B0C}"/>
              </a:ext>
            </a:extLst>
          </p:cNvPr>
          <p:cNvGraphicFramePr>
            <a:graphicFrameLocks/>
          </p:cNvGraphicFramePr>
          <p:nvPr>
            <p:extLst>
              <p:ext uri="{D42A27DB-BD31-4B8C-83A1-F6EECF244321}">
                <p14:modId xmlns:p14="http://schemas.microsoft.com/office/powerpoint/2010/main" val="2353359232"/>
              </p:ext>
            </p:extLst>
          </p:nvPr>
        </p:nvGraphicFramePr>
        <p:xfrm>
          <a:off x="8583486" y="1957045"/>
          <a:ext cx="30670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D83E5294-ECB5-475E-B571-44CBED2A9F01}"/>
              </a:ext>
            </a:extLst>
          </p:cNvPr>
          <p:cNvGraphicFramePr>
            <a:graphicFrameLocks/>
          </p:cNvGraphicFramePr>
          <p:nvPr>
            <p:extLst>
              <p:ext uri="{D42A27DB-BD31-4B8C-83A1-F6EECF244321}">
                <p14:modId xmlns:p14="http://schemas.microsoft.com/office/powerpoint/2010/main" val="3118609094"/>
              </p:ext>
            </p:extLst>
          </p:nvPr>
        </p:nvGraphicFramePr>
        <p:xfrm>
          <a:off x="2508155" y="1957045"/>
          <a:ext cx="3166766"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Table 3">
            <a:extLst>
              <a:ext uri="{FF2B5EF4-FFF2-40B4-BE49-F238E27FC236}">
                <a16:creationId xmlns:a16="http://schemas.microsoft.com/office/drawing/2014/main" id="{4E96B820-413D-411A-98EC-D6EA48923A8C}"/>
              </a:ext>
            </a:extLst>
          </p:cNvPr>
          <p:cNvGraphicFramePr>
            <a:graphicFrameLocks noGrp="1"/>
          </p:cNvGraphicFramePr>
          <p:nvPr>
            <p:extLst>
              <p:ext uri="{D42A27DB-BD31-4B8C-83A1-F6EECF244321}">
                <p14:modId xmlns:p14="http://schemas.microsoft.com/office/powerpoint/2010/main" val="3816153053"/>
              </p:ext>
            </p:extLst>
          </p:nvPr>
        </p:nvGraphicFramePr>
        <p:xfrm>
          <a:off x="1111689" y="1144118"/>
          <a:ext cx="10515738" cy="741680"/>
        </p:xfrm>
        <a:graphic>
          <a:graphicData uri="http://schemas.openxmlformats.org/drawingml/2006/table">
            <a:tbl>
              <a:tblPr firstRow="1" bandRow="1">
                <a:tableStyleId>{073A0DAA-6AF3-43AB-8588-CEC1D06C72B9}</a:tableStyleId>
              </a:tblPr>
              <a:tblGrid>
                <a:gridCol w="1662683">
                  <a:extLst>
                    <a:ext uri="{9D8B030D-6E8A-4147-A177-3AD203B41FA5}">
                      <a16:colId xmlns:a16="http://schemas.microsoft.com/office/drawing/2014/main" val="1510700611"/>
                    </a:ext>
                  </a:extLst>
                </a:gridCol>
                <a:gridCol w="3065319">
                  <a:extLst>
                    <a:ext uri="{9D8B030D-6E8A-4147-A177-3AD203B41FA5}">
                      <a16:colId xmlns:a16="http://schemas.microsoft.com/office/drawing/2014/main" val="1396540394"/>
                    </a:ext>
                  </a:extLst>
                </a:gridCol>
                <a:gridCol w="2971800">
                  <a:extLst>
                    <a:ext uri="{9D8B030D-6E8A-4147-A177-3AD203B41FA5}">
                      <a16:colId xmlns:a16="http://schemas.microsoft.com/office/drawing/2014/main" val="2793479526"/>
                    </a:ext>
                  </a:extLst>
                </a:gridCol>
                <a:gridCol w="2815936">
                  <a:extLst>
                    <a:ext uri="{9D8B030D-6E8A-4147-A177-3AD203B41FA5}">
                      <a16:colId xmlns:a16="http://schemas.microsoft.com/office/drawing/2014/main" val="1134236924"/>
                    </a:ext>
                  </a:extLst>
                </a:gridCol>
              </a:tblGrid>
              <a:tr h="370840">
                <a:tc>
                  <a:txBody>
                    <a:bodyPr/>
                    <a:lstStyle/>
                    <a:p>
                      <a:r>
                        <a:rPr lang="en-US" dirty="0"/>
                        <a:t>FCE Region</a:t>
                      </a:r>
                    </a:p>
                  </a:txBody>
                  <a:tcPr/>
                </a:tc>
                <a:tc>
                  <a:txBody>
                    <a:bodyPr/>
                    <a:lstStyle/>
                    <a:p>
                      <a:pPr algn="ctr"/>
                      <a:r>
                        <a:rPr lang="en-US" dirty="0"/>
                        <a:t>TP Press Trend</a:t>
                      </a:r>
                    </a:p>
                  </a:txBody>
                  <a:tcPr/>
                </a:tc>
                <a:tc>
                  <a:txBody>
                    <a:bodyPr/>
                    <a:lstStyle/>
                    <a:p>
                      <a:pPr algn="ctr"/>
                      <a:r>
                        <a:rPr lang="en-US" dirty="0"/>
                        <a:t>TP Pulse Duration</a:t>
                      </a:r>
                    </a:p>
                  </a:txBody>
                  <a:tcPr/>
                </a:tc>
                <a:tc>
                  <a:txBody>
                    <a:bodyPr/>
                    <a:lstStyle/>
                    <a:p>
                      <a:pPr algn="ctr"/>
                      <a:r>
                        <a:rPr lang="en-US" dirty="0"/>
                        <a:t>TP Pulse Amplitude</a:t>
                      </a:r>
                    </a:p>
                  </a:txBody>
                  <a:tcPr/>
                </a:tc>
                <a:extLst>
                  <a:ext uri="{0D108BD9-81ED-4DB2-BD59-A6C34878D82A}">
                    <a16:rowId xmlns:a16="http://schemas.microsoft.com/office/drawing/2014/main" val="4038783150"/>
                  </a:ext>
                </a:extLst>
              </a:tr>
              <a:tr h="370840">
                <a:tc>
                  <a:txBody>
                    <a:bodyPr/>
                    <a:lstStyle/>
                    <a:p>
                      <a:r>
                        <a:rPr lang="en-US" dirty="0">
                          <a:solidFill>
                            <a:schemeClr val="accent6">
                              <a:lumMod val="50000"/>
                            </a:schemeClr>
                          </a:solidFill>
                        </a:rPr>
                        <a:t>Whole System</a:t>
                      </a:r>
                    </a:p>
                  </a:txBody>
                  <a:tcPr/>
                </a:tc>
                <a:tc>
                  <a:txBody>
                    <a:bodyPr/>
                    <a:lstStyle/>
                    <a:p>
                      <a:pPr algn="ctr"/>
                      <a:r>
                        <a:rPr lang="en-US" dirty="0">
                          <a:solidFill>
                            <a:schemeClr val="accent6">
                              <a:lumMod val="50000"/>
                            </a:schemeClr>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6">
                              <a:lumMod val="50000"/>
                            </a:schemeClr>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6">
                              <a:lumMod val="50000"/>
                            </a:schemeClr>
                          </a:solidFill>
                        </a:rPr>
                        <a:t>+</a:t>
                      </a:r>
                    </a:p>
                  </a:txBody>
                  <a:tcPr/>
                </a:tc>
                <a:extLst>
                  <a:ext uri="{0D108BD9-81ED-4DB2-BD59-A6C34878D82A}">
                    <a16:rowId xmlns:a16="http://schemas.microsoft.com/office/drawing/2014/main" val="2674447241"/>
                  </a:ext>
                </a:extLst>
              </a:tr>
            </a:tbl>
          </a:graphicData>
        </a:graphic>
      </p:graphicFrame>
    </p:spTree>
    <p:extLst>
      <p:ext uri="{BB962C8B-B14F-4D97-AF65-F5344CB8AC3E}">
        <p14:creationId xmlns:p14="http://schemas.microsoft.com/office/powerpoint/2010/main" val="3103333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39D99385-EB65-4547-8637-975E4F738755}"/>
              </a:ext>
            </a:extLst>
          </p:cNvPr>
          <p:cNvPicPr>
            <a:picLocks noChangeAspect="1"/>
          </p:cNvPicPr>
          <p:nvPr/>
        </p:nvPicPr>
        <p:blipFill rotWithShape="1">
          <a:blip r:embed="rId2"/>
          <a:srcRect l="4224" t="11106" r="74952" b="49465"/>
          <a:stretch/>
        </p:blipFill>
        <p:spPr>
          <a:xfrm>
            <a:off x="722039" y="403146"/>
            <a:ext cx="697583" cy="925841"/>
          </a:xfrm>
          <a:prstGeom prst="rect">
            <a:avLst/>
          </a:prstGeom>
        </p:spPr>
      </p:pic>
      <p:sp>
        <p:nvSpPr>
          <p:cNvPr id="5" name="Rectangle 4">
            <a:extLst>
              <a:ext uri="{FF2B5EF4-FFF2-40B4-BE49-F238E27FC236}">
                <a16:creationId xmlns:a16="http://schemas.microsoft.com/office/drawing/2014/main" id="{922EF9C5-D7F1-E04B-853F-B031A54C8CB7}"/>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116" name="Group 115">
            <a:extLst>
              <a:ext uri="{FF2B5EF4-FFF2-40B4-BE49-F238E27FC236}">
                <a16:creationId xmlns:a16="http://schemas.microsoft.com/office/drawing/2014/main" id="{7C2D48F1-7D1E-F44A-80F8-D337D63A654A}"/>
              </a:ext>
            </a:extLst>
          </p:cNvPr>
          <p:cNvGrpSpPr>
            <a:grpSpLocks noChangeAspect="1"/>
          </p:cNvGrpSpPr>
          <p:nvPr/>
        </p:nvGrpSpPr>
        <p:grpSpPr>
          <a:xfrm>
            <a:off x="2072640" y="1351081"/>
            <a:ext cx="8046720" cy="4799111"/>
            <a:chOff x="2963917" y="1393662"/>
            <a:chExt cx="7113026" cy="4242251"/>
          </a:xfrm>
        </p:grpSpPr>
        <p:sp>
          <p:nvSpPr>
            <p:cNvPr id="15" name="Rounded Rectangle 14">
              <a:extLst>
                <a:ext uri="{FF2B5EF4-FFF2-40B4-BE49-F238E27FC236}">
                  <a16:creationId xmlns:a16="http://schemas.microsoft.com/office/drawing/2014/main" id="{AE48E998-3B4A-D745-A15E-3BFD641B73AA}"/>
                </a:ext>
              </a:extLst>
            </p:cNvPr>
            <p:cNvSpPr/>
            <p:nvPr/>
          </p:nvSpPr>
          <p:spPr bwMode="auto">
            <a:xfrm>
              <a:off x="2963917" y="1444479"/>
              <a:ext cx="6856194" cy="4191434"/>
            </a:xfrm>
            <a:prstGeom prst="round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sz="10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000" b="1"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0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0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000" dirty="0">
                <a:solidFill>
                  <a:prstClr val="black"/>
                </a:solidFill>
                <a:latin typeface="Times New Roman" panose="02020603050405020304" pitchFamily="18" charset="0"/>
                <a:cs typeface="Times New Roman" panose="02020603050405020304" pitchFamily="18" charset="0"/>
              </a:endParaRPr>
            </a:p>
          </p:txBody>
        </p:sp>
        <p:sp>
          <p:nvSpPr>
            <p:cNvPr id="16" name="Rounded Rectangle 167">
              <a:extLst>
                <a:ext uri="{FF2B5EF4-FFF2-40B4-BE49-F238E27FC236}">
                  <a16:creationId xmlns:a16="http://schemas.microsoft.com/office/drawing/2014/main" id="{55D60F1F-53F2-3C4D-BA42-513DC7C5E87C}"/>
                </a:ext>
              </a:extLst>
            </p:cNvPr>
            <p:cNvSpPr/>
            <p:nvPr/>
          </p:nvSpPr>
          <p:spPr bwMode="auto">
            <a:xfrm>
              <a:off x="3003078" y="1679002"/>
              <a:ext cx="6585583" cy="3825752"/>
            </a:xfrm>
            <a:prstGeom prst="roundRect">
              <a:avLst/>
            </a:prstGeom>
            <a:solidFill>
              <a:schemeClr val="bg1">
                <a:lumMod val="8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sz="10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000" b="1"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0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0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000" dirty="0">
                <a:solidFill>
                  <a:prstClr val="black"/>
                </a:solidFill>
                <a:latin typeface="Times New Roman" panose="02020603050405020304" pitchFamily="18" charset="0"/>
                <a:cs typeface="Times New Roman" panose="02020603050405020304" pitchFamily="18" charset="0"/>
              </a:endParaRPr>
            </a:p>
          </p:txBody>
        </p:sp>
        <p:sp>
          <p:nvSpPr>
            <p:cNvPr id="17" name="Rounded Rectangle 169">
              <a:extLst>
                <a:ext uri="{FF2B5EF4-FFF2-40B4-BE49-F238E27FC236}">
                  <a16:creationId xmlns:a16="http://schemas.microsoft.com/office/drawing/2014/main" id="{640C082A-D6A7-164E-8BB7-6110B35AE229}"/>
                </a:ext>
              </a:extLst>
            </p:cNvPr>
            <p:cNvSpPr/>
            <p:nvPr/>
          </p:nvSpPr>
          <p:spPr bwMode="auto">
            <a:xfrm>
              <a:off x="3072753" y="2143897"/>
              <a:ext cx="6218223" cy="3304849"/>
            </a:xfrm>
            <a:prstGeom prst="roundRect">
              <a:avLst/>
            </a:prstGeom>
            <a:solidFill>
              <a:schemeClr val="bg1">
                <a:lumMod val="95000"/>
              </a:schemeClr>
            </a:solidFill>
            <a:ln w="6350">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sz="1200" b="1"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2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2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200" dirty="0">
                <a:solidFill>
                  <a:prstClr val="black"/>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2F2C433-AA88-B14B-AB91-36B8CE2D71DD}"/>
                </a:ext>
              </a:extLst>
            </p:cNvPr>
            <p:cNvSpPr txBox="1"/>
            <p:nvPr/>
          </p:nvSpPr>
          <p:spPr bwMode="auto">
            <a:xfrm>
              <a:off x="3559809" y="1665235"/>
              <a:ext cx="3554936" cy="260445"/>
            </a:xfrm>
            <a:prstGeom prst="rect">
              <a:avLst/>
            </a:prstGeom>
            <a:noFill/>
          </p:spPr>
          <p:txBody>
            <a:bodyPr wrap="square">
              <a:spAutoFit/>
            </a:bodyPr>
            <a:lstStyle/>
            <a:p>
              <a:pPr algn="ctr" defTabSz="914400" eaLnBrk="1" fontAlgn="auto" hangingPunct="1">
                <a:lnSpc>
                  <a:spcPct val="150000"/>
                </a:lnSpc>
                <a:spcBef>
                  <a:spcPts val="0"/>
                </a:spcBef>
                <a:spcAft>
                  <a:spcPts val="0"/>
                </a:spcAft>
                <a:defRPr/>
              </a:pPr>
              <a:r>
                <a:rPr lang="en-US" sz="1000" b="1" u="sng" cap="small" dirty="0">
                  <a:latin typeface="Arial" panose="020B0604020202020204" pitchFamily="34" charset="0"/>
                  <a:cs typeface="Arial" panose="020B0604020202020204" pitchFamily="34" charset="0"/>
                </a:rPr>
                <a:t>Exogenous Drivers of Hydrologic Presses &amp; Pulse</a:t>
              </a:r>
              <a:r>
                <a:rPr lang="en-US" sz="1000" b="1" u="sng" cap="small" dirty="0">
                  <a:highlight>
                    <a:srgbClr val="FFFF00"/>
                  </a:highlight>
                  <a:latin typeface="Arial" panose="020B0604020202020204" pitchFamily="34" charset="0"/>
                  <a:cs typeface="Arial" panose="020B0604020202020204" pitchFamily="34" charset="0"/>
                </a:rPr>
                <a:t>s</a:t>
              </a:r>
            </a:p>
          </p:txBody>
        </p:sp>
        <p:cxnSp>
          <p:nvCxnSpPr>
            <p:cNvPr id="19" name="Elbow Connector 238">
              <a:extLst>
                <a:ext uri="{FF2B5EF4-FFF2-40B4-BE49-F238E27FC236}">
                  <a16:creationId xmlns:a16="http://schemas.microsoft.com/office/drawing/2014/main" id="{B25C100D-DCB2-E345-9FF8-CDF8D288B4A7}"/>
                </a:ext>
              </a:extLst>
            </p:cNvPr>
            <p:cNvCxnSpPr>
              <a:cxnSpLocks/>
            </p:cNvCxnSpPr>
            <p:nvPr/>
          </p:nvCxnSpPr>
          <p:spPr>
            <a:xfrm>
              <a:off x="9042237" y="1967525"/>
              <a:ext cx="779453" cy="1779182"/>
            </a:xfrm>
            <a:prstGeom prst="bentConnector3">
              <a:avLst>
                <a:gd name="adj1" fmla="val 118574"/>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F8B4AC-E27B-E240-BD78-189D32482EB9}"/>
                </a:ext>
              </a:extLst>
            </p:cNvPr>
            <p:cNvSpPr txBox="1"/>
            <p:nvPr/>
          </p:nvSpPr>
          <p:spPr bwMode="auto">
            <a:xfrm>
              <a:off x="3559809" y="2122172"/>
              <a:ext cx="2426037" cy="294632"/>
            </a:xfrm>
            <a:prstGeom prst="rect">
              <a:avLst/>
            </a:prstGeom>
            <a:noFill/>
          </p:spPr>
          <p:txBody>
            <a:bodyPr wrap="square">
              <a:spAutoFit/>
            </a:bodyPr>
            <a:lstStyle/>
            <a:p>
              <a:pPr algn="ctr" defTabSz="914400" eaLnBrk="1" fontAlgn="auto" hangingPunct="1">
                <a:lnSpc>
                  <a:spcPct val="150000"/>
                </a:lnSpc>
                <a:spcBef>
                  <a:spcPts val="0"/>
                </a:spcBef>
                <a:spcAft>
                  <a:spcPts val="0"/>
                </a:spcAft>
                <a:defRPr/>
              </a:pPr>
              <a:r>
                <a:rPr lang="en-US" sz="1000" b="1" u="sng" cap="small" dirty="0">
                  <a:latin typeface="Arial" panose="020B0604020202020204" pitchFamily="34" charset="0"/>
                  <a:cs typeface="Arial" panose="020B0604020202020204" pitchFamily="34" charset="0"/>
                </a:rPr>
                <a:t>Endogenous Filters &amp; Responses</a:t>
              </a:r>
              <a:endParaRPr lang="en-US" sz="800" u="sng"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BBD65CB-33DC-DE42-92CD-0BA863A011A3}"/>
                </a:ext>
              </a:extLst>
            </p:cNvPr>
            <p:cNvSpPr txBox="1"/>
            <p:nvPr/>
          </p:nvSpPr>
          <p:spPr bwMode="auto">
            <a:xfrm>
              <a:off x="3181692" y="2481147"/>
              <a:ext cx="842589" cy="2470163"/>
            </a:xfrm>
            <a:prstGeom prst="rect">
              <a:avLst/>
            </a:prstGeom>
            <a:noFill/>
          </p:spPr>
          <p:txBody>
            <a:bodyPr wrap="square">
              <a:spAutoFit/>
            </a:bodyPr>
            <a:lstStyle/>
            <a:p>
              <a:pPr algn="ctr" defTabSz="914400" eaLnBrk="1" fontAlgn="auto" hangingPunct="1">
                <a:lnSpc>
                  <a:spcPct val="150000"/>
                </a:lnSpc>
                <a:spcBef>
                  <a:spcPts val="0"/>
                </a:spcBef>
                <a:spcAft>
                  <a:spcPts val="0"/>
                </a:spcAft>
                <a:defRPr/>
              </a:pPr>
              <a:endParaRPr lang="en-US" sz="800" b="1" dirty="0">
                <a:latin typeface="Arial" panose="020B0604020202020204" pitchFamily="34" charset="0"/>
                <a:cs typeface="Arial" panose="020B0604020202020204" pitchFamily="34" charset="0"/>
              </a:endParaRPr>
            </a:p>
            <a:p>
              <a:pPr algn="ctr" defTabSz="914400" eaLnBrk="1" fontAlgn="auto" hangingPunct="1">
                <a:lnSpc>
                  <a:spcPct val="150000"/>
                </a:lnSpc>
                <a:spcBef>
                  <a:spcPts val="0"/>
                </a:spcBef>
                <a:spcAft>
                  <a:spcPts val="0"/>
                </a:spcAft>
                <a:defRPr/>
              </a:pPr>
              <a:endParaRPr lang="en-US" sz="800" b="1" dirty="0">
                <a:latin typeface="Arial" panose="020B0604020202020204" pitchFamily="34" charset="0"/>
                <a:cs typeface="Arial" panose="020B0604020202020204" pitchFamily="34" charset="0"/>
              </a:endParaRPr>
            </a:p>
            <a:p>
              <a:pPr algn="ctr" defTabSz="914400" eaLnBrk="1" fontAlgn="auto" hangingPunct="1">
                <a:lnSpc>
                  <a:spcPct val="150000"/>
                </a:lnSpc>
                <a:spcBef>
                  <a:spcPts val="0"/>
                </a:spcBef>
                <a:spcAft>
                  <a:spcPts val="0"/>
                </a:spcAft>
                <a:defRPr/>
              </a:pPr>
              <a:endParaRPr lang="en-US" sz="800" b="1" dirty="0">
                <a:latin typeface="Arial" panose="020B0604020202020204" pitchFamily="34" charset="0"/>
                <a:cs typeface="Arial" panose="020B0604020202020204" pitchFamily="34" charset="0"/>
              </a:endParaRPr>
            </a:p>
            <a:p>
              <a:pPr algn="ctr" defTabSz="914400" eaLnBrk="1" fontAlgn="auto" hangingPunct="1">
                <a:lnSpc>
                  <a:spcPct val="150000"/>
                </a:lnSpc>
                <a:spcBef>
                  <a:spcPts val="0"/>
                </a:spcBef>
                <a:spcAft>
                  <a:spcPts val="0"/>
                </a:spcAft>
                <a:defRPr/>
              </a:pPr>
              <a:r>
                <a:rPr lang="en-US" sz="800" b="1" dirty="0">
                  <a:latin typeface="Arial" panose="020B0604020202020204" pitchFamily="34" charset="0"/>
                  <a:cs typeface="Arial" panose="020B0604020202020204" pitchFamily="34" charset="0"/>
                </a:rPr>
                <a:t>Freshwater Governance</a:t>
              </a:r>
            </a:p>
            <a:p>
              <a:pPr algn="ctr" defTabSz="914400" eaLnBrk="1" fontAlgn="auto" hangingPunct="1">
                <a:lnSpc>
                  <a:spcPct val="150000"/>
                </a:lnSpc>
                <a:spcBef>
                  <a:spcPts val="0"/>
                </a:spcBef>
                <a:spcAft>
                  <a:spcPts val="0"/>
                </a:spcAft>
                <a:defRPr/>
              </a:pPr>
              <a:endParaRPr lang="en-US" sz="800" b="1" dirty="0">
                <a:latin typeface="Arial" panose="020B0604020202020204" pitchFamily="34" charset="0"/>
                <a:cs typeface="Arial" panose="020B0604020202020204" pitchFamily="34" charset="0"/>
              </a:endParaRPr>
            </a:p>
            <a:p>
              <a:pPr algn="ctr" defTabSz="914400" eaLnBrk="1" fontAlgn="auto" hangingPunct="1">
                <a:lnSpc>
                  <a:spcPct val="150000"/>
                </a:lnSpc>
                <a:spcBef>
                  <a:spcPts val="0"/>
                </a:spcBef>
                <a:spcAft>
                  <a:spcPts val="0"/>
                </a:spcAft>
                <a:defRPr/>
              </a:pPr>
              <a:endParaRPr lang="en-US" sz="800" b="1" dirty="0">
                <a:latin typeface="Arial" panose="020B0604020202020204" pitchFamily="34" charset="0"/>
                <a:cs typeface="Arial" panose="020B0604020202020204" pitchFamily="34" charset="0"/>
              </a:endParaRPr>
            </a:p>
            <a:p>
              <a:pPr algn="ctr" defTabSz="914400" eaLnBrk="1" fontAlgn="auto" hangingPunct="1">
                <a:lnSpc>
                  <a:spcPct val="150000"/>
                </a:lnSpc>
                <a:spcBef>
                  <a:spcPts val="0"/>
                </a:spcBef>
                <a:spcAft>
                  <a:spcPts val="0"/>
                </a:spcAft>
                <a:defRPr/>
              </a:pPr>
              <a:endParaRPr lang="en-US" sz="800" b="1" dirty="0">
                <a:latin typeface="Arial" panose="020B0604020202020204" pitchFamily="34" charset="0"/>
                <a:cs typeface="Arial" panose="020B0604020202020204" pitchFamily="34" charset="0"/>
              </a:endParaRPr>
            </a:p>
            <a:p>
              <a:pPr algn="ctr" defTabSz="914400" eaLnBrk="1" fontAlgn="auto" hangingPunct="1">
                <a:lnSpc>
                  <a:spcPct val="150000"/>
                </a:lnSpc>
                <a:spcBef>
                  <a:spcPts val="0"/>
                </a:spcBef>
                <a:spcAft>
                  <a:spcPts val="0"/>
                </a:spcAft>
                <a:defRPr/>
              </a:pPr>
              <a:endParaRPr lang="en-US" sz="800" dirty="0">
                <a:latin typeface="Arial" panose="020B0604020202020204" pitchFamily="34" charset="0"/>
                <a:cs typeface="Arial" panose="020B0604020202020204" pitchFamily="34" charset="0"/>
              </a:endParaRPr>
            </a:p>
            <a:p>
              <a:pPr algn="ctr" defTabSz="914400">
                <a:lnSpc>
                  <a:spcPct val="150000"/>
                </a:lnSpc>
                <a:defRPr/>
              </a:pPr>
              <a:r>
                <a:rPr lang="en-US" sz="800" b="1" dirty="0">
                  <a:latin typeface="Arial" panose="020B0604020202020204" pitchFamily="34" charset="0"/>
                  <a:cs typeface="Arial" panose="020B0604020202020204" pitchFamily="34" charset="0"/>
                </a:rPr>
                <a:t>Cultural &amp; Economic Values </a:t>
              </a:r>
            </a:p>
            <a:p>
              <a:pPr algn="ctr" defTabSz="914400" eaLnBrk="1" fontAlgn="auto" hangingPunct="1">
                <a:lnSpc>
                  <a:spcPct val="150000"/>
                </a:lnSpc>
                <a:spcBef>
                  <a:spcPts val="0"/>
                </a:spcBef>
                <a:spcAft>
                  <a:spcPts val="0"/>
                </a:spcAft>
                <a:defRPr/>
              </a:pPr>
              <a:endParaRPr lang="en-US" sz="8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93A9294-209F-2E40-8489-7AC081415B36}"/>
                </a:ext>
              </a:extLst>
            </p:cNvPr>
            <p:cNvSpPr txBox="1"/>
            <p:nvPr/>
          </p:nvSpPr>
          <p:spPr bwMode="auto">
            <a:xfrm>
              <a:off x="3643629" y="1890054"/>
              <a:ext cx="4867894" cy="254172"/>
            </a:xfrm>
            <a:prstGeom prst="rect">
              <a:avLst/>
            </a:prstGeom>
            <a:noFill/>
          </p:spPr>
          <p:txBody>
            <a:bodyPr wrap="square">
              <a:spAutoFit/>
            </a:bodyPr>
            <a:lstStyle/>
            <a:p>
              <a:pPr defTabSz="914400" eaLnBrk="1" fontAlgn="auto" hangingPunct="1">
                <a:lnSpc>
                  <a:spcPct val="150000"/>
                </a:lnSpc>
                <a:spcBef>
                  <a:spcPts val="0"/>
                </a:spcBef>
                <a:spcAft>
                  <a:spcPts val="0"/>
                </a:spcAft>
                <a:defRPr/>
              </a:pPr>
              <a:r>
                <a:rPr lang="en-US" sz="800" b="1" dirty="0">
                  <a:latin typeface="Arial" panose="020B0604020202020204" pitchFamily="34" charset="0"/>
                  <a:cs typeface="Arial" panose="020B0604020202020204" pitchFamily="34" charset="0"/>
                </a:rPr>
                <a:t>Climate Variability &amp; Change (</a:t>
              </a:r>
              <a:r>
                <a:rPr lang="en-US" sz="800" dirty="0">
                  <a:latin typeface="Arial" panose="020B0604020202020204" pitchFamily="34" charset="0"/>
                  <a:cs typeface="Arial" panose="020B0604020202020204" pitchFamily="34" charset="0"/>
                </a:rPr>
                <a:t>sea-level rise, storms, rainfall, temperature)</a:t>
              </a:r>
            </a:p>
          </p:txBody>
        </p:sp>
        <p:cxnSp>
          <p:nvCxnSpPr>
            <p:cNvPr id="23" name="Elbow Connector 238">
              <a:extLst>
                <a:ext uri="{FF2B5EF4-FFF2-40B4-BE49-F238E27FC236}">
                  <a16:creationId xmlns:a16="http://schemas.microsoft.com/office/drawing/2014/main" id="{3C8C16F5-FC9D-6644-9A23-706E52FDEA4B}"/>
                </a:ext>
              </a:extLst>
            </p:cNvPr>
            <p:cNvCxnSpPr>
              <a:cxnSpLocks/>
              <a:stCxn id="21" idx="2"/>
              <a:endCxn id="28" idx="2"/>
            </p:cNvCxnSpPr>
            <p:nvPr/>
          </p:nvCxnSpPr>
          <p:spPr>
            <a:xfrm rot="16200000" flipH="1">
              <a:off x="4817851" y="3298153"/>
              <a:ext cx="628404" cy="2970353"/>
            </a:xfrm>
            <a:prstGeom prst="bentConnector3">
              <a:avLst>
                <a:gd name="adj1" fmla="val 136378"/>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D50B185-DC6F-DD4B-81B4-A4930898EB21}"/>
                </a:ext>
              </a:extLst>
            </p:cNvPr>
            <p:cNvSpPr/>
            <p:nvPr/>
          </p:nvSpPr>
          <p:spPr bwMode="auto">
            <a:xfrm>
              <a:off x="4024281" y="2438529"/>
              <a:ext cx="5152500" cy="2736902"/>
            </a:xfrm>
            <a:prstGeom prst="roundRect">
              <a:avLst/>
            </a:prstGeom>
            <a:gradFill flip="none" rotWithShape="1">
              <a:gsLst>
                <a:gs pos="0">
                  <a:schemeClr val="accent1">
                    <a:lumMod val="20000"/>
                    <a:lumOff val="80000"/>
                  </a:schemeClr>
                </a:gs>
                <a:gs pos="100000">
                  <a:schemeClr val="accent6">
                    <a:lumMod val="20000"/>
                    <a:lumOff val="80000"/>
                  </a:schemeClr>
                </a:gs>
              </a:gsLst>
              <a:lin ang="0" scaled="1"/>
              <a:tileRect/>
            </a:gradFill>
            <a:ln w="12700">
              <a:solidFill>
                <a:schemeClr val="tx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sz="1200" b="1"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2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200" dirty="0">
                <a:solidFill>
                  <a:prstClr val="black"/>
                </a:solidFill>
                <a:latin typeface="Times New Roman" panose="02020603050405020304" pitchFamily="18" charset="0"/>
                <a:cs typeface="Times New Roman" panose="02020603050405020304" pitchFamily="18" charset="0"/>
              </a:endParaRPr>
            </a:p>
            <a:p>
              <a:pPr algn="ctr" defTabSz="914400" eaLnBrk="1" fontAlgn="auto" hangingPunct="1">
                <a:spcBef>
                  <a:spcPts val="0"/>
                </a:spcBef>
                <a:spcAft>
                  <a:spcPts val="0"/>
                </a:spcAft>
                <a:defRPr/>
              </a:pPr>
              <a:endParaRPr lang="en-US" sz="1200" dirty="0">
                <a:solidFill>
                  <a:prstClr val="black"/>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E824901-6513-1C4E-B613-B32F03B1B537}"/>
                </a:ext>
              </a:extLst>
            </p:cNvPr>
            <p:cNvSpPr txBox="1"/>
            <p:nvPr/>
          </p:nvSpPr>
          <p:spPr>
            <a:xfrm>
              <a:off x="5494241" y="3588275"/>
              <a:ext cx="2408087"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Vegetation &amp; Geomorphic Gradients</a:t>
              </a:r>
            </a:p>
          </p:txBody>
        </p:sp>
        <p:sp>
          <p:nvSpPr>
            <p:cNvPr id="26" name="TextBox 25">
              <a:extLst>
                <a:ext uri="{FF2B5EF4-FFF2-40B4-BE49-F238E27FC236}">
                  <a16:creationId xmlns:a16="http://schemas.microsoft.com/office/drawing/2014/main" id="{5977AF27-5AA6-A444-A5D4-079A60E3F4A8}"/>
                </a:ext>
              </a:extLst>
            </p:cNvPr>
            <p:cNvSpPr txBox="1"/>
            <p:nvPr/>
          </p:nvSpPr>
          <p:spPr bwMode="auto">
            <a:xfrm rot="16200000">
              <a:off x="3927015" y="3917137"/>
              <a:ext cx="985489" cy="338554"/>
            </a:xfrm>
            <a:prstGeom prst="rect">
              <a:avLst/>
            </a:prstGeom>
            <a:noFill/>
          </p:spPr>
          <p:txBody>
            <a:bodyPr wrap="square">
              <a:spAutoFit/>
            </a:bodyPr>
            <a:lstStyle/>
            <a:p>
              <a:pPr algn="ctr" defTabSz="914400" eaLnBrk="1" fontAlgn="auto" hangingPunct="1">
                <a:spcBef>
                  <a:spcPts val="0"/>
                </a:spcBef>
                <a:spcAft>
                  <a:spcPts val="0"/>
                </a:spcAft>
                <a:defRPr/>
              </a:pPr>
              <a:r>
                <a:rPr lang="en-US" sz="800" i="1" dirty="0">
                  <a:latin typeface="Arial" panose="020B0604020202020204" pitchFamily="34" charset="0"/>
                  <a:cs typeface="Arial" panose="020B0604020202020204" pitchFamily="34" charset="0"/>
                  <a:sym typeface="Wingdings" panose="05000000000000000000" pitchFamily="2" charset="2"/>
                </a:rPr>
                <a:t>Elevation Feedbacks</a:t>
              </a:r>
              <a:endParaRPr lang="en-US" sz="800" i="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C6B9DE89-A758-8140-96A8-76D853570A9C}"/>
                </a:ext>
              </a:extLst>
            </p:cNvPr>
            <p:cNvSpPr txBox="1"/>
            <p:nvPr/>
          </p:nvSpPr>
          <p:spPr bwMode="auto">
            <a:xfrm>
              <a:off x="9512791" y="3989272"/>
              <a:ext cx="564152" cy="830997"/>
            </a:xfrm>
            <a:prstGeom prst="rect">
              <a:avLst/>
            </a:prstGeom>
            <a:noFill/>
          </p:spPr>
          <p:txBody>
            <a:bodyPr wrap="square">
              <a:spAutoFit/>
            </a:bodyPr>
            <a:lstStyle/>
            <a:p>
              <a:pPr defTabSz="914400">
                <a:defRPr/>
              </a:pPr>
              <a:r>
                <a:rPr lang="en-US" sz="4800" b="1" dirty="0">
                  <a:solidFill>
                    <a:schemeClr val="bg1">
                      <a:lumMod val="65000"/>
                    </a:schemeClr>
                  </a:solidFill>
                  <a:latin typeface="Times New Roman" panose="02020603050405020304" pitchFamily="18" charset="0"/>
                  <a:cs typeface="Times New Roman" panose="02020603050405020304" pitchFamily="18" charset="0"/>
                </a:rPr>
                <a:t>}</a:t>
              </a:r>
            </a:p>
          </p:txBody>
        </p:sp>
        <p:sp>
          <p:nvSpPr>
            <p:cNvPr id="28" name="Rounded Rectangle 27">
              <a:extLst>
                <a:ext uri="{FF2B5EF4-FFF2-40B4-BE49-F238E27FC236}">
                  <a16:creationId xmlns:a16="http://schemas.microsoft.com/office/drawing/2014/main" id="{0D75630D-8BAF-7B43-A7DA-26717F7D761F}"/>
                </a:ext>
              </a:extLst>
            </p:cNvPr>
            <p:cNvSpPr/>
            <p:nvPr/>
          </p:nvSpPr>
          <p:spPr bwMode="auto">
            <a:xfrm>
              <a:off x="4640617" y="3817192"/>
              <a:ext cx="3953225" cy="1280340"/>
            </a:xfrm>
            <a:prstGeom prst="roundRect">
              <a:avLst/>
            </a:prstGeom>
            <a:solidFill>
              <a:schemeClr val="bg1"/>
            </a:solidFill>
            <a:ln w="12700">
              <a:solidFill>
                <a:schemeClr val="tx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sz="1000" dirty="0">
                <a:solidFill>
                  <a:schemeClr val="bg1">
                    <a:lumMod val="6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FDFE0D26-7DD4-F44E-BE24-E9DD8C110D7F}"/>
                </a:ext>
              </a:extLst>
            </p:cNvPr>
            <p:cNvSpPr txBox="1"/>
            <p:nvPr/>
          </p:nvSpPr>
          <p:spPr bwMode="auto">
            <a:xfrm>
              <a:off x="4865404" y="3854234"/>
              <a:ext cx="2388275" cy="217651"/>
            </a:xfrm>
            <a:prstGeom prst="rect">
              <a:avLst/>
            </a:prstGeom>
            <a:noFill/>
          </p:spPr>
          <p:txBody>
            <a:bodyPr wrap="square">
              <a:spAutoFit/>
            </a:bodyPr>
            <a:lstStyle/>
            <a:p>
              <a:pPr algn="ctr" defTabSz="914400" eaLnBrk="1" fontAlgn="auto" hangingPunct="1">
                <a:spcBef>
                  <a:spcPts val="0"/>
                </a:spcBef>
                <a:spcAft>
                  <a:spcPts val="0"/>
                </a:spcAft>
                <a:defRPr/>
              </a:pPr>
              <a:r>
                <a:rPr lang="en-US" sz="1000" b="1" u="sng" cap="small" dirty="0">
                  <a:highlight>
                    <a:srgbClr val="FFFF00"/>
                  </a:highlight>
                  <a:latin typeface="Arial" panose="020B0604020202020204" pitchFamily="34" charset="0"/>
                  <a:cs typeface="Arial" panose="020B0604020202020204" pitchFamily="34" charset="0"/>
                </a:rPr>
                <a:t>Ecosystem Structure </a:t>
              </a:r>
              <a:r>
                <a:rPr lang="en-US" sz="1000" b="1" u="sng" cap="small" dirty="0">
                  <a:highlight>
                    <a:srgbClr val="FFFF00"/>
                  </a:highlight>
                  <a:latin typeface="Arial" panose="020B0604020202020204" pitchFamily="34" charset="0"/>
                  <a:cs typeface="Arial" panose="020B0604020202020204" pitchFamily="34" charset="0"/>
                  <a:sym typeface="Wingdings" panose="05000000000000000000" pitchFamily="2" charset="2"/>
                </a:rPr>
                <a:t>&amp;</a:t>
              </a:r>
              <a:r>
                <a:rPr lang="en-US" sz="1000" b="1" u="sng" cap="small" dirty="0">
                  <a:highlight>
                    <a:srgbClr val="FFFF00"/>
                  </a:highlight>
                  <a:latin typeface="Arial" panose="020B0604020202020204" pitchFamily="34" charset="0"/>
                  <a:cs typeface="Arial" panose="020B0604020202020204" pitchFamily="34" charset="0"/>
                </a:rPr>
                <a:t> Functions</a:t>
              </a:r>
            </a:p>
          </p:txBody>
        </p:sp>
        <p:sp>
          <p:nvSpPr>
            <p:cNvPr id="30" name="TextBox 29">
              <a:extLst>
                <a:ext uri="{FF2B5EF4-FFF2-40B4-BE49-F238E27FC236}">
                  <a16:creationId xmlns:a16="http://schemas.microsoft.com/office/drawing/2014/main" id="{0DB336C4-D1C9-ED4D-B7C6-A31CAFFA9A34}"/>
                </a:ext>
              </a:extLst>
            </p:cNvPr>
            <p:cNvSpPr txBox="1"/>
            <p:nvPr/>
          </p:nvSpPr>
          <p:spPr bwMode="auto">
            <a:xfrm>
              <a:off x="4702763" y="4711256"/>
              <a:ext cx="808193" cy="338554"/>
            </a:xfrm>
            <a:prstGeom prst="rect">
              <a:avLst/>
            </a:prstGeom>
            <a:noFill/>
          </p:spPr>
          <p:txBody>
            <a:bodyPr wrap="square">
              <a:spAutoFit/>
            </a:bodyPr>
            <a:lstStyle/>
            <a:p>
              <a:pPr algn="ctr" defTabSz="914400" eaLnBrk="1" fontAlgn="auto" hangingPunct="1">
                <a:spcBef>
                  <a:spcPts val="0"/>
                </a:spcBef>
                <a:spcAft>
                  <a:spcPts val="0"/>
                </a:spcAft>
                <a:defRPr/>
              </a:pPr>
              <a:r>
                <a:rPr lang="en-US" sz="800" b="1" dirty="0">
                  <a:latin typeface="Arial" panose="020B0604020202020204" pitchFamily="34" charset="0"/>
                  <a:cs typeface="Arial" panose="020B0604020202020204" pitchFamily="34" charset="0"/>
                </a:rPr>
                <a:t>Ecosystem Trajectories</a:t>
              </a:r>
            </a:p>
          </p:txBody>
        </p:sp>
        <p:sp>
          <p:nvSpPr>
            <p:cNvPr id="31" name="TextBox 30">
              <a:extLst>
                <a:ext uri="{FF2B5EF4-FFF2-40B4-BE49-F238E27FC236}">
                  <a16:creationId xmlns:a16="http://schemas.microsoft.com/office/drawing/2014/main" id="{942131E5-AB1D-4743-9B7D-5237EF54B37D}"/>
                </a:ext>
              </a:extLst>
            </p:cNvPr>
            <p:cNvSpPr txBox="1"/>
            <p:nvPr/>
          </p:nvSpPr>
          <p:spPr bwMode="auto">
            <a:xfrm>
              <a:off x="5437465" y="3989272"/>
              <a:ext cx="965437" cy="830997"/>
            </a:xfrm>
            <a:prstGeom prst="rect">
              <a:avLst/>
            </a:prstGeom>
            <a:noFill/>
          </p:spPr>
          <p:txBody>
            <a:bodyPr wrap="square">
              <a:spAutoFit/>
            </a:bodyPr>
            <a:lstStyle/>
            <a:p>
              <a:pPr defTabSz="914400">
                <a:defRPr/>
              </a:pPr>
              <a:r>
                <a:rPr lang="en-US" sz="3200" b="1" dirty="0">
                  <a:solidFill>
                    <a:schemeClr val="bg1">
                      <a:lumMod val="65000"/>
                    </a:schemeClr>
                  </a:solidFill>
                  <a:latin typeface="Times New Roman" panose="02020603050405020304" pitchFamily="18" charset="0"/>
                  <a:cs typeface="Times New Roman" panose="02020603050405020304" pitchFamily="18" charset="0"/>
                </a:rPr>
                <a:t>=⨏</a:t>
              </a:r>
              <a:r>
                <a:rPr lang="en-US" sz="4800" b="1" dirty="0">
                  <a:solidFill>
                    <a:schemeClr val="bg1">
                      <a:lumMod val="65000"/>
                    </a:schemeClr>
                  </a:solidFill>
                  <a:latin typeface="Times New Roman" panose="02020603050405020304" pitchFamily="18" charset="0"/>
                  <a:cs typeface="Times New Roman" panose="02020603050405020304" pitchFamily="18" charset="0"/>
                </a:rPr>
                <a:t>{</a:t>
              </a:r>
            </a:p>
          </p:txBody>
        </p:sp>
        <p:sp>
          <p:nvSpPr>
            <p:cNvPr id="32" name="TextBox 31">
              <a:extLst>
                <a:ext uri="{FF2B5EF4-FFF2-40B4-BE49-F238E27FC236}">
                  <a16:creationId xmlns:a16="http://schemas.microsoft.com/office/drawing/2014/main" id="{A6CF7DBA-F89E-C54A-AB86-02CB2D327D3E}"/>
                </a:ext>
              </a:extLst>
            </p:cNvPr>
            <p:cNvSpPr txBox="1"/>
            <p:nvPr/>
          </p:nvSpPr>
          <p:spPr>
            <a:xfrm>
              <a:off x="8458560" y="2787721"/>
              <a:ext cx="627341" cy="276999"/>
            </a:xfrm>
            <a:prstGeom prst="rect">
              <a:avLst/>
            </a:prstGeom>
            <a:noFill/>
          </p:spPr>
          <p:txBody>
            <a:bodyPr wrap="square" rtlCol="0">
              <a:spAutoFit/>
            </a:bodyPr>
            <a:lstStyle/>
            <a:p>
              <a:pPr algn="ctr"/>
              <a:r>
                <a:rPr lang="en-US" sz="600" i="1" dirty="0">
                  <a:latin typeface="Arial" panose="020B0604020202020204" pitchFamily="34" charset="0"/>
                  <a:cs typeface="Arial" panose="020B0604020202020204" pitchFamily="34" charset="0"/>
                </a:rPr>
                <a:t>Marine press &amp; pulses</a:t>
              </a:r>
            </a:p>
          </p:txBody>
        </p:sp>
        <p:cxnSp>
          <p:nvCxnSpPr>
            <p:cNvPr id="33" name="Curved Connector 353">
              <a:extLst>
                <a:ext uri="{FF2B5EF4-FFF2-40B4-BE49-F238E27FC236}">
                  <a16:creationId xmlns:a16="http://schemas.microsoft.com/office/drawing/2014/main" id="{BD63F241-7FB4-214E-8144-A8F6F98BCCC2}"/>
                </a:ext>
              </a:extLst>
            </p:cNvPr>
            <p:cNvCxnSpPr>
              <a:cxnSpLocks/>
              <a:stCxn id="105" idx="3"/>
              <a:endCxn id="107" idx="1"/>
            </p:cNvCxnSpPr>
            <p:nvPr/>
          </p:nvCxnSpPr>
          <p:spPr>
            <a:xfrm flipV="1">
              <a:off x="5922908" y="3302666"/>
              <a:ext cx="178199" cy="1917"/>
            </a:xfrm>
            <a:prstGeom prst="curvedConnector3">
              <a:avLst>
                <a:gd name="adj1" fmla="val 50000"/>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Curved Connector 353">
              <a:extLst>
                <a:ext uri="{FF2B5EF4-FFF2-40B4-BE49-F238E27FC236}">
                  <a16:creationId xmlns:a16="http://schemas.microsoft.com/office/drawing/2014/main" id="{058D8A1E-FFA0-1F44-9046-BC51A9523E94}"/>
                </a:ext>
              </a:extLst>
            </p:cNvPr>
            <p:cNvCxnSpPr>
              <a:cxnSpLocks/>
              <a:stCxn id="107" idx="3"/>
              <a:endCxn id="103" idx="1"/>
            </p:cNvCxnSpPr>
            <p:nvPr/>
          </p:nvCxnSpPr>
          <p:spPr>
            <a:xfrm flipV="1">
              <a:off x="7154324" y="3302469"/>
              <a:ext cx="173245" cy="197"/>
            </a:xfrm>
            <a:prstGeom prst="curvedConnector3">
              <a:avLst>
                <a:gd name="adj1" fmla="val 5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0098E0D-493D-3043-808D-0A1B84279DB1}"/>
                </a:ext>
              </a:extLst>
            </p:cNvPr>
            <p:cNvSpPr txBox="1"/>
            <p:nvPr/>
          </p:nvSpPr>
          <p:spPr>
            <a:xfrm>
              <a:off x="4178326" y="2798562"/>
              <a:ext cx="713370" cy="276999"/>
            </a:xfrm>
            <a:prstGeom prst="rect">
              <a:avLst/>
            </a:prstGeom>
            <a:noFill/>
          </p:spPr>
          <p:txBody>
            <a:bodyPr wrap="square" rtlCol="0">
              <a:spAutoFit/>
            </a:bodyPr>
            <a:lstStyle/>
            <a:p>
              <a:pPr algn="ctr"/>
              <a:r>
                <a:rPr lang="en-US" sz="600" i="1" dirty="0">
                  <a:latin typeface="Arial" panose="020B0604020202020204" pitchFamily="34" charset="0"/>
                  <a:cs typeface="Arial" panose="020B0604020202020204" pitchFamily="34" charset="0"/>
                </a:rPr>
                <a:t>Freshwater press &amp; pulses</a:t>
              </a:r>
            </a:p>
          </p:txBody>
        </p:sp>
        <p:grpSp>
          <p:nvGrpSpPr>
            <p:cNvPr id="36" name="Group 35">
              <a:extLst>
                <a:ext uri="{FF2B5EF4-FFF2-40B4-BE49-F238E27FC236}">
                  <a16:creationId xmlns:a16="http://schemas.microsoft.com/office/drawing/2014/main" id="{09B232C8-7452-7543-8565-7110C53D91B3}"/>
                </a:ext>
              </a:extLst>
            </p:cNvPr>
            <p:cNvGrpSpPr/>
            <p:nvPr/>
          </p:nvGrpSpPr>
          <p:grpSpPr>
            <a:xfrm>
              <a:off x="4855860" y="3042942"/>
              <a:ext cx="3520200" cy="505472"/>
              <a:chOff x="7603356" y="8534119"/>
              <a:chExt cx="3520200" cy="505472"/>
            </a:xfrm>
          </p:grpSpPr>
          <p:grpSp>
            <p:nvGrpSpPr>
              <p:cNvPr id="100" name="Group 99">
                <a:extLst>
                  <a:ext uri="{FF2B5EF4-FFF2-40B4-BE49-F238E27FC236}">
                    <a16:creationId xmlns:a16="http://schemas.microsoft.com/office/drawing/2014/main" id="{36EEF1B0-71C8-6A41-91C8-199DDA118FF2}"/>
                  </a:ext>
                </a:extLst>
              </p:cNvPr>
              <p:cNvGrpSpPr/>
              <p:nvPr/>
            </p:nvGrpSpPr>
            <p:grpSpPr>
              <a:xfrm>
                <a:off x="8848603" y="8535732"/>
                <a:ext cx="1053217" cy="489201"/>
                <a:chOff x="8848603" y="8535732"/>
                <a:chExt cx="1053217" cy="489201"/>
              </a:xfrm>
            </p:grpSpPr>
            <p:pic>
              <p:nvPicPr>
                <p:cNvPr id="107" name="Picture 106">
                  <a:extLst>
                    <a:ext uri="{FF2B5EF4-FFF2-40B4-BE49-F238E27FC236}">
                      <a16:creationId xmlns:a16="http://schemas.microsoft.com/office/drawing/2014/main" id="{64787746-F912-3B4F-B040-C83B66215386}"/>
                    </a:ext>
                  </a:extLst>
                </p:cNvPr>
                <p:cNvPicPr>
                  <a:picLocks noChangeAspect="1"/>
                </p:cNvPicPr>
                <p:nvPr/>
              </p:nvPicPr>
              <p:blipFill rotWithShape="1">
                <a:blip r:embed="rId3"/>
                <a:srcRect t="1058" b="23412"/>
                <a:stretch/>
              </p:blipFill>
              <p:spPr>
                <a:xfrm>
                  <a:off x="8848603" y="8562752"/>
                  <a:ext cx="1053217" cy="462181"/>
                </a:xfrm>
                <a:prstGeom prst="roundRect">
                  <a:avLst>
                    <a:gd name="adj" fmla="val 16667"/>
                  </a:avLst>
                </a:prstGeom>
                <a:ln w="12700">
                  <a:noFill/>
                </a:ln>
                <a:effectLst>
                  <a:outerShdw blurRad="76200" dist="38100" dir="7800000" algn="tl" rotWithShape="0">
                    <a:srgbClr val="000000">
                      <a:alpha val="40000"/>
                    </a:srgbClr>
                  </a:outerShdw>
                </a:effectLst>
              </p:spPr>
            </p:pic>
            <p:sp>
              <p:nvSpPr>
                <p:cNvPr id="108" name="TextBox 107">
                  <a:extLst>
                    <a:ext uri="{FF2B5EF4-FFF2-40B4-BE49-F238E27FC236}">
                      <a16:creationId xmlns:a16="http://schemas.microsoft.com/office/drawing/2014/main" id="{3988839A-2AC5-FD45-90CB-17BBF0F48EB2}"/>
                    </a:ext>
                  </a:extLst>
                </p:cNvPr>
                <p:cNvSpPr txBox="1"/>
                <p:nvPr/>
              </p:nvSpPr>
              <p:spPr>
                <a:xfrm>
                  <a:off x="8969669" y="8535732"/>
                  <a:ext cx="893848"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Mangrove</a:t>
                  </a:r>
                </a:p>
              </p:txBody>
            </p:sp>
          </p:grpSp>
          <p:grpSp>
            <p:nvGrpSpPr>
              <p:cNvPr id="101" name="Group 100">
                <a:extLst>
                  <a:ext uri="{FF2B5EF4-FFF2-40B4-BE49-F238E27FC236}">
                    <a16:creationId xmlns:a16="http://schemas.microsoft.com/office/drawing/2014/main" id="{597B2F57-7610-7144-AE9E-910A58CF9F0B}"/>
                  </a:ext>
                </a:extLst>
              </p:cNvPr>
              <p:cNvGrpSpPr/>
              <p:nvPr/>
            </p:nvGrpSpPr>
            <p:grpSpPr>
              <a:xfrm>
                <a:off x="7603356" y="8542599"/>
                <a:ext cx="1106536" cy="496992"/>
                <a:chOff x="7603356" y="8542599"/>
                <a:chExt cx="1106536" cy="496992"/>
              </a:xfrm>
            </p:grpSpPr>
            <p:pic>
              <p:nvPicPr>
                <p:cNvPr id="105" name="Picture 104" descr="A close up of a dry grass field&#10;&#10;Description automatically generated">
                  <a:extLst>
                    <a:ext uri="{FF2B5EF4-FFF2-40B4-BE49-F238E27FC236}">
                      <a16:creationId xmlns:a16="http://schemas.microsoft.com/office/drawing/2014/main" id="{B5B2BCDB-CEB4-2D4F-ABC0-5CDC0D72A5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9065" b="14716"/>
                <a:stretch/>
              </p:blipFill>
              <p:spPr>
                <a:xfrm>
                  <a:off x="7639707" y="8551928"/>
                  <a:ext cx="1030697" cy="487663"/>
                </a:xfrm>
                <a:prstGeom prst="roundRect">
                  <a:avLst>
                    <a:gd name="adj" fmla="val 16667"/>
                  </a:avLst>
                </a:prstGeom>
                <a:ln w="12700">
                  <a:noFill/>
                </a:ln>
                <a:effectLst>
                  <a:outerShdw blurRad="76200" dist="38100" dir="7800000" algn="tl" rotWithShape="0">
                    <a:srgbClr val="000000">
                      <a:alpha val="40000"/>
                    </a:srgbClr>
                  </a:outerShdw>
                </a:effectLst>
              </p:spPr>
            </p:pic>
            <p:sp>
              <p:nvSpPr>
                <p:cNvPr id="106" name="TextBox 105">
                  <a:extLst>
                    <a:ext uri="{FF2B5EF4-FFF2-40B4-BE49-F238E27FC236}">
                      <a16:creationId xmlns:a16="http://schemas.microsoft.com/office/drawing/2014/main" id="{F8FABC8D-5C2E-F549-8B39-CA64C99B7A7C}"/>
                    </a:ext>
                  </a:extLst>
                </p:cNvPr>
                <p:cNvSpPr txBox="1"/>
                <p:nvPr/>
              </p:nvSpPr>
              <p:spPr>
                <a:xfrm>
                  <a:off x="7603356" y="8542599"/>
                  <a:ext cx="1106536"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Freshwater Marsh</a:t>
                  </a:r>
                </a:p>
              </p:txBody>
            </p:sp>
          </p:grpSp>
          <p:grpSp>
            <p:nvGrpSpPr>
              <p:cNvPr id="102" name="Group 101">
                <a:extLst>
                  <a:ext uri="{FF2B5EF4-FFF2-40B4-BE49-F238E27FC236}">
                    <a16:creationId xmlns:a16="http://schemas.microsoft.com/office/drawing/2014/main" id="{35F2451E-B765-204F-9CBB-09E0D1473760}"/>
                  </a:ext>
                </a:extLst>
              </p:cNvPr>
              <p:cNvGrpSpPr/>
              <p:nvPr/>
            </p:nvGrpSpPr>
            <p:grpSpPr>
              <a:xfrm>
                <a:off x="10075065" y="8534119"/>
                <a:ext cx="1048491" cy="501145"/>
                <a:chOff x="10075065" y="8534119"/>
                <a:chExt cx="1048491" cy="501145"/>
              </a:xfrm>
            </p:grpSpPr>
            <p:pic>
              <p:nvPicPr>
                <p:cNvPr id="103" name="Picture 102" descr="A large body of water next to the ocean&#10;&#10;Description automatically generated">
                  <a:extLst>
                    <a:ext uri="{FF2B5EF4-FFF2-40B4-BE49-F238E27FC236}">
                      <a16:creationId xmlns:a16="http://schemas.microsoft.com/office/drawing/2014/main" id="{FE97C746-29CD-AF4A-A795-A590CBF3B93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9030" b="22809"/>
                <a:stretch/>
              </p:blipFill>
              <p:spPr>
                <a:xfrm>
                  <a:off x="10075065" y="8552028"/>
                  <a:ext cx="1048491" cy="483236"/>
                </a:xfrm>
                <a:prstGeom prst="roundRect">
                  <a:avLst>
                    <a:gd name="adj" fmla="val 16667"/>
                  </a:avLst>
                </a:prstGeom>
                <a:ln w="12700">
                  <a:noFill/>
                </a:ln>
                <a:effectLst>
                  <a:outerShdw blurRad="76200" dist="38100" dir="7800000" algn="tl" rotWithShape="0">
                    <a:srgbClr val="000000">
                      <a:alpha val="40000"/>
                    </a:srgbClr>
                  </a:outerShdw>
                </a:effectLst>
              </p:spPr>
            </p:pic>
            <p:sp>
              <p:nvSpPr>
                <p:cNvPr id="104" name="TextBox 103">
                  <a:extLst>
                    <a:ext uri="{FF2B5EF4-FFF2-40B4-BE49-F238E27FC236}">
                      <a16:creationId xmlns:a16="http://schemas.microsoft.com/office/drawing/2014/main" id="{9A3534E9-379F-1749-9961-4EAC5508B750}"/>
                    </a:ext>
                  </a:extLst>
                </p:cNvPr>
                <p:cNvSpPr txBox="1"/>
                <p:nvPr/>
              </p:nvSpPr>
              <p:spPr>
                <a:xfrm>
                  <a:off x="10078693" y="8534119"/>
                  <a:ext cx="1033370"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Seagrass/Marine</a:t>
                  </a:r>
                </a:p>
              </p:txBody>
            </p:sp>
          </p:grpSp>
        </p:grpSp>
        <p:cxnSp>
          <p:nvCxnSpPr>
            <p:cNvPr id="37" name="Elbow Connector 238">
              <a:extLst>
                <a:ext uri="{FF2B5EF4-FFF2-40B4-BE49-F238E27FC236}">
                  <a16:creationId xmlns:a16="http://schemas.microsoft.com/office/drawing/2014/main" id="{89B40299-A612-BD4D-88D0-9C227BBC919C}"/>
                </a:ext>
              </a:extLst>
            </p:cNvPr>
            <p:cNvCxnSpPr>
              <a:cxnSpLocks/>
              <a:stCxn id="28" idx="1"/>
              <a:endCxn id="25" idx="1"/>
            </p:cNvCxnSpPr>
            <p:nvPr/>
          </p:nvCxnSpPr>
          <p:spPr>
            <a:xfrm rot="10800000" flipH="1">
              <a:off x="4640617" y="3653942"/>
              <a:ext cx="853624" cy="803420"/>
            </a:xfrm>
            <a:prstGeom prst="bentConnector3">
              <a:avLst>
                <a:gd name="adj1" fmla="val -26780"/>
              </a:avLst>
            </a:prstGeom>
            <a:ln w="190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DA9E0E8-792C-1740-BDC9-DA79275BD241}"/>
                </a:ext>
              </a:extLst>
            </p:cNvPr>
            <p:cNvSpPr txBox="1"/>
            <p:nvPr/>
          </p:nvSpPr>
          <p:spPr>
            <a:xfrm>
              <a:off x="4995680" y="2771634"/>
              <a:ext cx="3393786"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sym typeface="Wingdings" panose="05000000000000000000" pitchFamily="2" charset="2"/>
                </a:rPr>
                <a:t>Hydrologic Connectivity &amp; Consumer-Mediated Nutrient Transport</a:t>
              </a:r>
            </a:p>
          </p:txBody>
        </p:sp>
        <p:grpSp>
          <p:nvGrpSpPr>
            <p:cNvPr id="39" name="Group 38">
              <a:extLst>
                <a:ext uri="{FF2B5EF4-FFF2-40B4-BE49-F238E27FC236}">
                  <a16:creationId xmlns:a16="http://schemas.microsoft.com/office/drawing/2014/main" id="{70CFBE6C-5E5C-F141-AED0-17F0705EE375}"/>
                </a:ext>
              </a:extLst>
            </p:cNvPr>
            <p:cNvGrpSpPr/>
            <p:nvPr/>
          </p:nvGrpSpPr>
          <p:grpSpPr>
            <a:xfrm>
              <a:off x="4248469" y="3060187"/>
              <a:ext cx="529996" cy="511131"/>
              <a:chOff x="5547980" y="6031110"/>
              <a:chExt cx="529996" cy="511131"/>
            </a:xfrm>
          </p:grpSpPr>
          <p:grpSp>
            <p:nvGrpSpPr>
              <p:cNvPr id="93" name="Group 64">
                <a:extLst>
                  <a:ext uri="{FF2B5EF4-FFF2-40B4-BE49-F238E27FC236}">
                    <a16:creationId xmlns:a16="http://schemas.microsoft.com/office/drawing/2014/main" id="{A06AC76C-2649-6046-8DBD-4FCF92035159}"/>
                  </a:ext>
                </a:extLst>
              </p:cNvPr>
              <p:cNvGrpSpPr>
                <a:grpSpLocks/>
              </p:cNvGrpSpPr>
              <p:nvPr/>
            </p:nvGrpSpPr>
            <p:grpSpPr bwMode="auto">
              <a:xfrm>
                <a:off x="5547980" y="6031110"/>
                <a:ext cx="529996" cy="511131"/>
                <a:chOff x="-724341" y="3148484"/>
                <a:chExt cx="643800" cy="697293"/>
              </a:xfrm>
            </p:grpSpPr>
            <p:sp>
              <p:nvSpPr>
                <p:cNvPr id="98" name="Freeform 335">
                  <a:extLst>
                    <a:ext uri="{FF2B5EF4-FFF2-40B4-BE49-F238E27FC236}">
                      <a16:creationId xmlns:a16="http://schemas.microsoft.com/office/drawing/2014/main" id="{7940407C-AD02-2341-9F46-FC54B16A7615}"/>
                    </a:ext>
                  </a:extLst>
                </p:cNvPr>
                <p:cNvSpPr/>
                <p:nvPr/>
              </p:nvSpPr>
              <p:spPr>
                <a:xfrm>
                  <a:off x="-523120" y="3166802"/>
                  <a:ext cx="342927" cy="376235"/>
                </a:xfrm>
                <a:custGeom>
                  <a:avLst/>
                  <a:gdLst>
                    <a:gd name="connsiteX0" fmla="*/ 0 w 551543"/>
                    <a:gd name="connsiteY0" fmla="*/ 319315 h 319315"/>
                    <a:gd name="connsiteX1" fmla="*/ 246743 w 551543"/>
                    <a:gd name="connsiteY1" fmla="*/ 290286 h 319315"/>
                    <a:gd name="connsiteX2" fmla="*/ 464457 w 551543"/>
                    <a:gd name="connsiteY2" fmla="*/ 181429 h 319315"/>
                    <a:gd name="connsiteX3" fmla="*/ 551543 w 551543"/>
                    <a:gd name="connsiteY3" fmla="*/ 0 h 319315"/>
                    <a:gd name="connsiteX0" fmla="*/ 0 w 551543"/>
                    <a:gd name="connsiteY0" fmla="*/ 319315 h 319315"/>
                    <a:gd name="connsiteX1" fmla="*/ 246743 w 551543"/>
                    <a:gd name="connsiteY1" fmla="*/ 290286 h 319315"/>
                    <a:gd name="connsiteX2" fmla="*/ 464457 w 551543"/>
                    <a:gd name="connsiteY2" fmla="*/ 181429 h 319315"/>
                    <a:gd name="connsiteX3" fmla="*/ 551543 w 551543"/>
                    <a:gd name="connsiteY3" fmla="*/ 0 h 319315"/>
                    <a:gd name="connsiteX0" fmla="*/ 0 w 551543"/>
                    <a:gd name="connsiteY0" fmla="*/ 319315 h 319315"/>
                    <a:gd name="connsiteX1" fmla="*/ 246743 w 551543"/>
                    <a:gd name="connsiteY1" fmla="*/ 290286 h 319315"/>
                    <a:gd name="connsiteX2" fmla="*/ 464457 w 551543"/>
                    <a:gd name="connsiteY2" fmla="*/ 181429 h 319315"/>
                    <a:gd name="connsiteX3" fmla="*/ 551543 w 551543"/>
                    <a:gd name="connsiteY3" fmla="*/ 0 h 319315"/>
                    <a:gd name="connsiteX0" fmla="*/ 0 w 551543"/>
                    <a:gd name="connsiteY0" fmla="*/ 319315 h 319315"/>
                    <a:gd name="connsiteX1" fmla="*/ 246743 w 551543"/>
                    <a:gd name="connsiteY1" fmla="*/ 290286 h 319315"/>
                    <a:gd name="connsiteX2" fmla="*/ 464457 w 551543"/>
                    <a:gd name="connsiteY2" fmla="*/ 181429 h 319315"/>
                    <a:gd name="connsiteX3" fmla="*/ 551543 w 551543"/>
                    <a:gd name="connsiteY3" fmla="*/ 0 h 319315"/>
                  </a:gdLst>
                  <a:ahLst/>
                  <a:cxnLst>
                    <a:cxn ang="0">
                      <a:pos x="connsiteX0" y="connsiteY0"/>
                    </a:cxn>
                    <a:cxn ang="0">
                      <a:pos x="connsiteX1" y="connsiteY1"/>
                    </a:cxn>
                    <a:cxn ang="0">
                      <a:pos x="connsiteX2" y="connsiteY2"/>
                    </a:cxn>
                    <a:cxn ang="0">
                      <a:pos x="connsiteX3" y="connsiteY3"/>
                    </a:cxn>
                  </a:cxnLst>
                  <a:rect l="l" t="t" r="r" b="b"/>
                  <a:pathLst>
                    <a:path w="551543" h="319315">
                      <a:moveTo>
                        <a:pt x="0" y="319315"/>
                      </a:moveTo>
                      <a:cubicBezTo>
                        <a:pt x="82248" y="309639"/>
                        <a:pt x="169334" y="313267"/>
                        <a:pt x="246743" y="290286"/>
                      </a:cubicBezTo>
                      <a:cubicBezTo>
                        <a:pt x="324152" y="267305"/>
                        <a:pt x="413657" y="229810"/>
                        <a:pt x="464457" y="181429"/>
                      </a:cubicBezTo>
                      <a:cubicBezTo>
                        <a:pt x="515257" y="133048"/>
                        <a:pt x="522514" y="60476"/>
                        <a:pt x="5515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sz="1000" dirty="0">
                    <a:solidFill>
                      <a:prstClr val="white"/>
                    </a:solidFill>
                    <a:latin typeface="Times New Roman" panose="02020603050405020304" pitchFamily="18" charset="0"/>
                    <a:cs typeface="Times New Roman" panose="02020603050405020304" pitchFamily="18" charset="0"/>
                  </a:endParaRPr>
                </a:p>
              </p:txBody>
            </p:sp>
            <p:sp>
              <p:nvSpPr>
                <p:cNvPr id="99" name="Rounded Rectangle 337">
                  <a:extLst>
                    <a:ext uri="{FF2B5EF4-FFF2-40B4-BE49-F238E27FC236}">
                      <a16:creationId xmlns:a16="http://schemas.microsoft.com/office/drawing/2014/main" id="{4480BA14-8463-D24F-994E-56B9B68519D3}"/>
                    </a:ext>
                  </a:extLst>
                </p:cNvPr>
                <p:cNvSpPr/>
                <p:nvPr/>
              </p:nvSpPr>
              <p:spPr bwMode="auto">
                <a:xfrm>
                  <a:off x="-724341" y="3148484"/>
                  <a:ext cx="643800" cy="697293"/>
                </a:xfrm>
                <a:prstGeom prst="roundRect">
                  <a:avLst/>
                </a:prstGeom>
                <a:solidFill>
                  <a:schemeClr val="bg1"/>
                </a:solid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400" eaLnBrk="1" fontAlgn="auto" hangingPunct="1">
                    <a:spcBef>
                      <a:spcPts val="0"/>
                    </a:spcBef>
                    <a:spcAft>
                      <a:spcPts val="0"/>
                    </a:spcAft>
                    <a:defRPr/>
                  </a:pPr>
                  <a:endParaRPr lang="en-US" sz="1000" i="1" dirty="0">
                    <a:solidFill>
                      <a:prstClr val="black"/>
                    </a:solidFill>
                    <a:highlight>
                      <a:srgbClr val="FFFF00"/>
                    </a:highlight>
                    <a:latin typeface="Times New Roman" panose="02020603050405020304" pitchFamily="18" charset="0"/>
                    <a:cs typeface="Times New Roman" panose="02020603050405020304" pitchFamily="18" charset="0"/>
                  </a:endParaRPr>
                </a:p>
              </p:txBody>
            </p:sp>
          </p:grpSp>
          <p:grpSp>
            <p:nvGrpSpPr>
              <p:cNvPr id="94" name="Group 93">
                <a:extLst>
                  <a:ext uri="{FF2B5EF4-FFF2-40B4-BE49-F238E27FC236}">
                    <a16:creationId xmlns:a16="http://schemas.microsoft.com/office/drawing/2014/main" id="{DFA0AF6E-7E51-404B-942C-CFCB8912C159}"/>
                  </a:ext>
                </a:extLst>
              </p:cNvPr>
              <p:cNvGrpSpPr/>
              <p:nvPr/>
            </p:nvGrpSpPr>
            <p:grpSpPr>
              <a:xfrm>
                <a:off x="5704132" y="6097578"/>
                <a:ext cx="314759" cy="311521"/>
                <a:chOff x="7602850" y="3003851"/>
                <a:chExt cx="1759126" cy="1977257"/>
              </a:xfrm>
            </p:grpSpPr>
            <p:cxnSp>
              <p:nvCxnSpPr>
                <p:cNvPr id="95" name="Straight Arrow Connector 94">
                  <a:extLst>
                    <a:ext uri="{FF2B5EF4-FFF2-40B4-BE49-F238E27FC236}">
                      <a16:creationId xmlns:a16="http://schemas.microsoft.com/office/drawing/2014/main" id="{BA5C5036-CEF8-6845-AAF8-2B212BE9FDD7}"/>
                    </a:ext>
                  </a:extLst>
                </p:cNvPr>
                <p:cNvCxnSpPr>
                  <a:cxnSpLocks/>
                </p:cNvCxnSpPr>
                <p:nvPr/>
              </p:nvCxnSpPr>
              <p:spPr>
                <a:xfrm flipV="1">
                  <a:off x="7655938" y="3003851"/>
                  <a:ext cx="0" cy="1977257"/>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Freeform 311">
                  <a:extLst>
                    <a:ext uri="{FF2B5EF4-FFF2-40B4-BE49-F238E27FC236}">
                      <a16:creationId xmlns:a16="http://schemas.microsoft.com/office/drawing/2014/main" id="{AE16AC1D-84BC-BF47-994D-B81CFB6AFAD8}"/>
                    </a:ext>
                  </a:extLst>
                </p:cNvPr>
                <p:cNvSpPr/>
                <p:nvPr/>
              </p:nvSpPr>
              <p:spPr>
                <a:xfrm rot="20347904">
                  <a:off x="7602850" y="3425210"/>
                  <a:ext cx="1646869" cy="969254"/>
                </a:xfrm>
                <a:custGeom>
                  <a:avLst/>
                  <a:gdLst>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0397 h 249522"/>
                    <a:gd name="connsiteX1" fmla="*/ 247650 w 1409700"/>
                    <a:gd name="connsiteY1" fmla="*/ 10872 h 249522"/>
                    <a:gd name="connsiteX2" fmla="*/ 266700 w 1409700"/>
                    <a:gd name="connsiteY2" fmla="*/ 239472 h 249522"/>
                    <a:gd name="connsiteX3" fmla="*/ 409575 w 1409700"/>
                    <a:gd name="connsiteY3" fmla="*/ 58497 h 249522"/>
                    <a:gd name="connsiteX4" fmla="*/ 581025 w 1409700"/>
                    <a:gd name="connsiteY4" fmla="*/ 1347 h 249522"/>
                    <a:gd name="connsiteX5" fmla="*/ 567612 w 1409700"/>
                    <a:gd name="connsiteY5" fmla="*/ 103895 h 249522"/>
                    <a:gd name="connsiteX6" fmla="*/ 581025 w 1409700"/>
                    <a:gd name="connsiteY6" fmla="*/ 248997 h 249522"/>
                    <a:gd name="connsiteX7" fmla="*/ 723900 w 1409700"/>
                    <a:gd name="connsiteY7" fmla="*/ 48972 h 249522"/>
                    <a:gd name="connsiteX8" fmla="*/ 885825 w 1409700"/>
                    <a:gd name="connsiteY8" fmla="*/ 20397 h 249522"/>
                    <a:gd name="connsiteX9" fmla="*/ 876300 w 1409700"/>
                    <a:gd name="connsiteY9" fmla="*/ 248997 h 249522"/>
                    <a:gd name="connsiteX10" fmla="*/ 1038225 w 1409700"/>
                    <a:gd name="connsiteY10" fmla="*/ 29922 h 249522"/>
                    <a:gd name="connsiteX11" fmla="*/ 1409700 w 1409700"/>
                    <a:gd name="connsiteY11" fmla="*/ 20397 h 249522"/>
                    <a:gd name="connsiteX12" fmla="*/ 1409700 w 1409700"/>
                    <a:gd name="connsiteY12" fmla="*/ 20397 h 249522"/>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39776 h 268652"/>
                    <a:gd name="connsiteX1" fmla="*/ 247650 w 1409700"/>
                    <a:gd name="connsiteY1" fmla="*/ 30251 h 268652"/>
                    <a:gd name="connsiteX2" fmla="*/ 266700 w 1409700"/>
                    <a:gd name="connsiteY2" fmla="*/ 258851 h 268652"/>
                    <a:gd name="connsiteX3" fmla="*/ 409575 w 1409700"/>
                    <a:gd name="connsiteY3" fmla="*/ 77876 h 268652"/>
                    <a:gd name="connsiteX4" fmla="*/ 581025 w 1409700"/>
                    <a:gd name="connsiteY4" fmla="*/ 20726 h 268652"/>
                    <a:gd name="connsiteX5" fmla="*/ 581025 w 1409700"/>
                    <a:gd name="connsiteY5" fmla="*/ 268376 h 268652"/>
                    <a:gd name="connsiteX6" fmla="*/ 723900 w 1409700"/>
                    <a:gd name="connsiteY6" fmla="*/ 68351 h 268652"/>
                    <a:gd name="connsiteX7" fmla="*/ 885825 w 1409700"/>
                    <a:gd name="connsiteY7" fmla="*/ 11201 h 268652"/>
                    <a:gd name="connsiteX8" fmla="*/ 876300 w 1409700"/>
                    <a:gd name="connsiteY8" fmla="*/ 268376 h 268652"/>
                    <a:gd name="connsiteX9" fmla="*/ 1038225 w 1409700"/>
                    <a:gd name="connsiteY9" fmla="*/ 49301 h 268652"/>
                    <a:gd name="connsiteX10" fmla="*/ 1409700 w 1409700"/>
                    <a:gd name="connsiteY10" fmla="*/ 39776 h 268652"/>
                    <a:gd name="connsiteX11" fmla="*/ 1409700 w 1409700"/>
                    <a:gd name="connsiteY11" fmla="*/ 39776 h 268652"/>
                    <a:gd name="connsiteX0" fmla="*/ 0 w 1409700"/>
                    <a:gd name="connsiteY0" fmla="*/ 39776 h 268652"/>
                    <a:gd name="connsiteX1" fmla="*/ 247650 w 1409700"/>
                    <a:gd name="connsiteY1" fmla="*/ 30251 h 268652"/>
                    <a:gd name="connsiteX2" fmla="*/ 266700 w 1409700"/>
                    <a:gd name="connsiteY2" fmla="*/ 258851 h 268652"/>
                    <a:gd name="connsiteX3" fmla="*/ 409575 w 1409700"/>
                    <a:gd name="connsiteY3" fmla="*/ 77876 h 268652"/>
                    <a:gd name="connsiteX4" fmla="*/ 581025 w 1409700"/>
                    <a:gd name="connsiteY4" fmla="*/ 20726 h 268652"/>
                    <a:gd name="connsiteX5" fmla="*/ 581025 w 1409700"/>
                    <a:gd name="connsiteY5" fmla="*/ 268376 h 268652"/>
                    <a:gd name="connsiteX6" fmla="*/ 723900 w 1409700"/>
                    <a:gd name="connsiteY6" fmla="*/ 68351 h 268652"/>
                    <a:gd name="connsiteX7" fmla="*/ 885825 w 1409700"/>
                    <a:gd name="connsiteY7" fmla="*/ 11201 h 268652"/>
                    <a:gd name="connsiteX8" fmla="*/ 876300 w 1409700"/>
                    <a:gd name="connsiteY8" fmla="*/ 268376 h 268652"/>
                    <a:gd name="connsiteX9" fmla="*/ 1038225 w 1409700"/>
                    <a:gd name="connsiteY9" fmla="*/ 1676 h 268652"/>
                    <a:gd name="connsiteX10" fmla="*/ 1409700 w 1409700"/>
                    <a:gd name="connsiteY10" fmla="*/ 39776 h 268652"/>
                    <a:gd name="connsiteX11" fmla="*/ 1409700 w 1409700"/>
                    <a:gd name="connsiteY11" fmla="*/ 39776 h 268652"/>
                    <a:gd name="connsiteX0" fmla="*/ 0 w 1439814"/>
                    <a:gd name="connsiteY0" fmla="*/ 39776 h 268652"/>
                    <a:gd name="connsiteX1" fmla="*/ 247650 w 1439814"/>
                    <a:gd name="connsiteY1" fmla="*/ 30251 h 268652"/>
                    <a:gd name="connsiteX2" fmla="*/ 266700 w 1439814"/>
                    <a:gd name="connsiteY2" fmla="*/ 258851 h 268652"/>
                    <a:gd name="connsiteX3" fmla="*/ 409575 w 1439814"/>
                    <a:gd name="connsiteY3" fmla="*/ 77876 h 268652"/>
                    <a:gd name="connsiteX4" fmla="*/ 581025 w 1439814"/>
                    <a:gd name="connsiteY4" fmla="*/ 20726 h 268652"/>
                    <a:gd name="connsiteX5" fmla="*/ 581025 w 1439814"/>
                    <a:gd name="connsiteY5" fmla="*/ 268376 h 268652"/>
                    <a:gd name="connsiteX6" fmla="*/ 723900 w 1439814"/>
                    <a:gd name="connsiteY6" fmla="*/ 68351 h 268652"/>
                    <a:gd name="connsiteX7" fmla="*/ 885825 w 1439814"/>
                    <a:gd name="connsiteY7" fmla="*/ 11201 h 268652"/>
                    <a:gd name="connsiteX8" fmla="*/ 876300 w 1439814"/>
                    <a:gd name="connsiteY8" fmla="*/ 268376 h 268652"/>
                    <a:gd name="connsiteX9" fmla="*/ 1038225 w 1439814"/>
                    <a:gd name="connsiteY9" fmla="*/ 1676 h 268652"/>
                    <a:gd name="connsiteX10" fmla="*/ 1409700 w 1439814"/>
                    <a:gd name="connsiteY10" fmla="*/ 39776 h 268652"/>
                    <a:gd name="connsiteX11" fmla="*/ 1419225 w 1439814"/>
                    <a:gd name="connsiteY11" fmla="*/ 1676 h 268652"/>
                    <a:gd name="connsiteX0" fmla="*/ 0 w 1409700"/>
                    <a:gd name="connsiteY0" fmla="*/ 39776 h 268652"/>
                    <a:gd name="connsiteX1" fmla="*/ 247650 w 1409700"/>
                    <a:gd name="connsiteY1" fmla="*/ 30251 h 268652"/>
                    <a:gd name="connsiteX2" fmla="*/ 266700 w 1409700"/>
                    <a:gd name="connsiteY2" fmla="*/ 258851 h 268652"/>
                    <a:gd name="connsiteX3" fmla="*/ 409575 w 1409700"/>
                    <a:gd name="connsiteY3" fmla="*/ 77876 h 268652"/>
                    <a:gd name="connsiteX4" fmla="*/ 581025 w 1409700"/>
                    <a:gd name="connsiteY4" fmla="*/ 20726 h 268652"/>
                    <a:gd name="connsiteX5" fmla="*/ 581025 w 1409700"/>
                    <a:gd name="connsiteY5" fmla="*/ 268376 h 268652"/>
                    <a:gd name="connsiteX6" fmla="*/ 723900 w 1409700"/>
                    <a:gd name="connsiteY6" fmla="*/ 68351 h 268652"/>
                    <a:gd name="connsiteX7" fmla="*/ 885825 w 1409700"/>
                    <a:gd name="connsiteY7" fmla="*/ 11201 h 268652"/>
                    <a:gd name="connsiteX8" fmla="*/ 876300 w 1409700"/>
                    <a:gd name="connsiteY8" fmla="*/ 268376 h 268652"/>
                    <a:gd name="connsiteX9" fmla="*/ 1038225 w 1409700"/>
                    <a:gd name="connsiteY9" fmla="*/ 1676 h 268652"/>
                    <a:gd name="connsiteX10" fmla="*/ 1409700 w 1409700"/>
                    <a:gd name="connsiteY10" fmla="*/ 39776 h 268652"/>
                    <a:gd name="connsiteX0" fmla="*/ 0 w 1419225"/>
                    <a:gd name="connsiteY0" fmla="*/ 61360 h 290236"/>
                    <a:gd name="connsiteX1" fmla="*/ 247650 w 1419225"/>
                    <a:gd name="connsiteY1" fmla="*/ 51835 h 290236"/>
                    <a:gd name="connsiteX2" fmla="*/ 266700 w 1419225"/>
                    <a:gd name="connsiteY2" fmla="*/ 280435 h 290236"/>
                    <a:gd name="connsiteX3" fmla="*/ 409575 w 1419225"/>
                    <a:gd name="connsiteY3" fmla="*/ 99460 h 290236"/>
                    <a:gd name="connsiteX4" fmla="*/ 581025 w 1419225"/>
                    <a:gd name="connsiteY4" fmla="*/ 42310 h 290236"/>
                    <a:gd name="connsiteX5" fmla="*/ 581025 w 1419225"/>
                    <a:gd name="connsiteY5" fmla="*/ 289960 h 290236"/>
                    <a:gd name="connsiteX6" fmla="*/ 723900 w 1419225"/>
                    <a:gd name="connsiteY6" fmla="*/ 89935 h 290236"/>
                    <a:gd name="connsiteX7" fmla="*/ 885825 w 1419225"/>
                    <a:gd name="connsiteY7" fmla="*/ 32785 h 290236"/>
                    <a:gd name="connsiteX8" fmla="*/ 876300 w 1419225"/>
                    <a:gd name="connsiteY8" fmla="*/ 289960 h 290236"/>
                    <a:gd name="connsiteX9" fmla="*/ 1038225 w 1419225"/>
                    <a:gd name="connsiteY9" fmla="*/ 23260 h 290236"/>
                    <a:gd name="connsiteX10" fmla="*/ 1419225 w 1419225"/>
                    <a:gd name="connsiteY10" fmla="*/ 13735 h 290236"/>
                    <a:gd name="connsiteX0" fmla="*/ 0 w 1419225"/>
                    <a:gd name="connsiteY0" fmla="*/ 47625 h 276501"/>
                    <a:gd name="connsiteX1" fmla="*/ 247650 w 1419225"/>
                    <a:gd name="connsiteY1" fmla="*/ 38100 h 276501"/>
                    <a:gd name="connsiteX2" fmla="*/ 266700 w 1419225"/>
                    <a:gd name="connsiteY2" fmla="*/ 266700 h 276501"/>
                    <a:gd name="connsiteX3" fmla="*/ 409575 w 1419225"/>
                    <a:gd name="connsiteY3" fmla="*/ 85725 h 276501"/>
                    <a:gd name="connsiteX4" fmla="*/ 581025 w 1419225"/>
                    <a:gd name="connsiteY4" fmla="*/ 28575 h 276501"/>
                    <a:gd name="connsiteX5" fmla="*/ 581025 w 1419225"/>
                    <a:gd name="connsiteY5" fmla="*/ 276225 h 276501"/>
                    <a:gd name="connsiteX6" fmla="*/ 723900 w 1419225"/>
                    <a:gd name="connsiteY6" fmla="*/ 76200 h 276501"/>
                    <a:gd name="connsiteX7" fmla="*/ 885825 w 1419225"/>
                    <a:gd name="connsiteY7" fmla="*/ 19050 h 276501"/>
                    <a:gd name="connsiteX8" fmla="*/ 876300 w 1419225"/>
                    <a:gd name="connsiteY8" fmla="*/ 276225 h 276501"/>
                    <a:gd name="connsiteX9" fmla="*/ 1038225 w 1419225"/>
                    <a:gd name="connsiteY9" fmla="*/ 9525 h 276501"/>
                    <a:gd name="connsiteX10" fmla="*/ 1419225 w 1419225"/>
                    <a:gd name="connsiteY10" fmla="*/ 0 h 276501"/>
                    <a:gd name="connsiteX0" fmla="*/ 0 w 1419225"/>
                    <a:gd name="connsiteY0" fmla="*/ 47625 h 276501"/>
                    <a:gd name="connsiteX1" fmla="*/ 247650 w 1419225"/>
                    <a:gd name="connsiteY1" fmla="*/ 38100 h 276501"/>
                    <a:gd name="connsiteX2" fmla="*/ 266700 w 1419225"/>
                    <a:gd name="connsiteY2" fmla="*/ 266700 h 276501"/>
                    <a:gd name="connsiteX3" fmla="*/ 409575 w 1419225"/>
                    <a:gd name="connsiteY3" fmla="*/ 85725 h 276501"/>
                    <a:gd name="connsiteX4" fmla="*/ 581025 w 1419225"/>
                    <a:gd name="connsiteY4" fmla="*/ 28575 h 276501"/>
                    <a:gd name="connsiteX5" fmla="*/ 581025 w 1419225"/>
                    <a:gd name="connsiteY5" fmla="*/ 276225 h 276501"/>
                    <a:gd name="connsiteX6" fmla="*/ 723900 w 1419225"/>
                    <a:gd name="connsiteY6" fmla="*/ 76200 h 276501"/>
                    <a:gd name="connsiteX7" fmla="*/ 885825 w 1419225"/>
                    <a:gd name="connsiteY7" fmla="*/ 19050 h 276501"/>
                    <a:gd name="connsiteX8" fmla="*/ 876300 w 1419225"/>
                    <a:gd name="connsiteY8" fmla="*/ 276225 h 276501"/>
                    <a:gd name="connsiteX9" fmla="*/ 1085850 w 1419225"/>
                    <a:gd name="connsiteY9" fmla="*/ 38100 h 276501"/>
                    <a:gd name="connsiteX10" fmla="*/ 1419225 w 1419225"/>
                    <a:gd name="connsiteY10" fmla="*/ 0 h 276501"/>
                    <a:gd name="connsiteX0" fmla="*/ 0 w 1428750"/>
                    <a:gd name="connsiteY0" fmla="*/ 39777 h 268653"/>
                    <a:gd name="connsiteX1" fmla="*/ 247650 w 1428750"/>
                    <a:gd name="connsiteY1" fmla="*/ 30252 h 268653"/>
                    <a:gd name="connsiteX2" fmla="*/ 266700 w 1428750"/>
                    <a:gd name="connsiteY2" fmla="*/ 258852 h 268653"/>
                    <a:gd name="connsiteX3" fmla="*/ 409575 w 1428750"/>
                    <a:gd name="connsiteY3" fmla="*/ 77877 h 268653"/>
                    <a:gd name="connsiteX4" fmla="*/ 581025 w 1428750"/>
                    <a:gd name="connsiteY4" fmla="*/ 20727 h 268653"/>
                    <a:gd name="connsiteX5" fmla="*/ 581025 w 1428750"/>
                    <a:gd name="connsiteY5" fmla="*/ 268377 h 268653"/>
                    <a:gd name="connsiteX6" fmla="*/ 723900 w 1428750"/>
                    <a:gd name="connsiteY6" fmla="*/ 68352 h 268653"/>
                    <a:gd name="connsiteX7" fmla="*/ 885825 w 1428750"/>
                    <a:gd name="connsiteY7" fmla="*/ 11202 h 268653"/>
                    <a:gd name="connsiteX8" fmla="*/ 876300 w 1428750"/>
                    <a:gd name="connsiteY8" fmla="*/ 268377 h 268653"/>
                    <a:gd name="connsiteX9" fmla="*/ 1085850 w 1428750"/>
                    <a:gd name="connsiteY9" fmla="*/ 30252 h 268653"/>
                    <a:gd name="connsiteX10" fmla="*/ 1428750 w 1428750"/>
                    <a:gd name="connsiteY10" fmla="*/ 39777 h 268653"/>
                    <a:gd name="connsiteX0" fmla="*/ 0 w 1419225"/>
                    <a:gd name="connsiteY0" fmla="*/ 39777 h 268653"/>
                    <a:gd name="connsiteX1" fmla="*/ 247650 w 1419225"/>
                    <a:gd name="connsiteY1" fmla="*/ 30252 h 268653"/>
                    <a:gd name="connsiteX2" fmla="*/ 266700 w 1419225"/>
                    <a:gd name="connsiteY2" fmla="*/ 258852 h 268653"/>
                    <a:gd name="connsiteX3" fmla="*/ 409575 w 1419225"/>
                    <a:gd name="connsiteY3" fmla="*/ 77877 h 268653"/>
                    <a:gd name="connsiteX4" fmla="*/ 581025 w 1419225"/>
                    <a:gd name="connsiteY4" fmla="*/ 20727 h 268653"/>
                    <a:gd name="connsiteX5" fmla="*/ 581025 w 1419225"/>
                    <a:gd name="connsiteY5" fmla="*/ 268377 h 268653"/>
                    <a:gd name="connsiteX6" fmla="*/ 723900 w 1419225"/>
                    <a:gd name="connsiteY6" fmla="*/ 68352 h 268653"/>
                    <a:gd name="connsiteX7" fmla="*/ 885825 w 1419225"/>
                    <a:gd name="connsiteY7" fmla="*/ 11202 h 268653"/>
                    <a:gd name="connsiteX8" fmla="*/ 876300 w 1419225"/>
                    <a:gd name="connsiteY8" fmla="*/ 268377 h 268653"/>
                    <a:gd name="connsiteX9" fmla="*/ 1085850 w 1419225"/>
                    <a:gd name="connsiteY9" fmla="*/ 30252 h 268653"/>
                    <a:gd name="connsiteX10" fmla="*/ 1419225 w 1419225"/>
                    <a:gd name="connsiteY10" fmla="*/ 30252 h 268653"/>
                    <a:gd name="connsiteX0" fmla="*/ 0 w 1419225"/>
                    <a:gd name="connsiteY0" fmla="*/ 39777 h 268653"/>
                    <a:gd name="connsiteX1" fmla="*/ 247650 w 1419225"/>
                    <a:gd name="connsiteY1" fmla="*/ 30252 h 268653"/>
                    <a:gd name="connsiteX2" fmla="*/ 266700 w 1419225"/>
                    <a:gd name="connsiteY2" fmla="*/ 258852 h 268653"/>
                    <a:gd name="connsiteX3" fmla="*/ 409575 w 1419225"/>
                    <a:gd name="connsiteY3" fmla="*/ 77877 h 268653"/>
                    <a:gd name="connsiteX4" fmla="*/ 581025 w 1419225"/>
                    <a:gd name="connsiteY4" fmla="*/ 20727 h 268653"/>
                    <a:gd name="connsiteX5" fmla="*/ 581025 w 1419225"/>
                    <a:gd name="connsiteY5" fmla="*/ 268377 h 268653"/>
                    <a:gd name="connsiteX6" fmla="*/ 723900 w 1419225"/>
                    <a:gd name="connsiteY6" fmla="*/ 68352 h 268653"/>
                    <a:gd name="connsiteX7" fmla="*/ 885825 w 1419225"/>
                    <a:gd name="connsiteY7" fmla="*/ 11202 h 268653"/>
                    <a:gd name="connsiteX8" fmla="*/ 876300 w 1419225"/>
                    <a:gd name="connsiteY8" fmla="*/ 268377 h 268653"/>
                    <a:gd name="connsiteX9" fmla="*/ 1085850 w 1419225"/>
                    <a:gd name="connsiteY9" fmla="*/ 30252 h 268653"/>
                    <a:gd name="connsiteX10" fmla="*/ 1419225 w 1419225"/>
                    <a:gd name="connsiteY10" fmla="*/ 30252 h 268653"/>
                    <a:gd name="connsiteX0" fmla="*/ 0 w 1419225"/>
                    <a:gd name="connsiteY0" fmla="*/ 41952 h 270722"/>
                    <a:gd name="connsiteX1" fmla="*/ 247650 w 1419225"/>
                    <a:gd name="connsiteY1" fmla="*/ 32427 h 270722"/>
                    <a:gd name="connsiteX2" fmla="*/ 266700 w 1419225"/>
                    <a:gd name="connsiteY2" fmla="*/ 261027 h 270722"/>
                    <a:gd name="connsiteX3" fmla="*/ 409575 w 1419225"/>
                    <a:gd name="connsiteY3" fmla="*/ 80052 h 270722"/>
                    <a:gd name="connsiteX4" fmla="*/ 581025 w 1419225"/>
                    <a:gd name="connsiteY4" fmla="*/ 22902 h 270722"/>
                    <a:gd name="connsiteX5" fmla="*/ 581025 w 1419225"/>
                    <a:gd name="connsiteY5" fmla="*/ 270552 h 270722"/>
                    <a:gd name="connsiteX6" fmla="*/ 723900 w 1419225"/>
                    <a:gd name="connsiteY6" fmla="*/ 61002 h 270722"/>
                    <a:gd name="connsiteX7" fmla="*/ 885825 w 1419225"/>
                    <a:gd name="connsiteY7" fmla="*/ 13377 h 270722"/>
                    <a:gd name="connsiteX8" fmla="*/ 876300 w 1419225"/>
                    <a:gd name="connsiteY8" fmla="*/ 270552 h 270722"/>
                    <a:gd name="connsiteX9" fmla="*/ 1085850 w 1419225"/>
                    <a:gd name="connsiteY9" fmla="*/ 32427 h 270722"/>
                    <a:gd name="connsiteX10" fmla="*/ 1419225 w 1419225"/>
                    <a:gd name="connsiteY10" fmla="*/ 32427 h 270722"/>
                    <a:gd name="connsiteX0" fmla="*/ 0 w 1419225"/>
                    <a:gd name="connsiteY0" fmla="*/ 41952 h 270722"/>
                    <a:gd name="connsiteX1" fmla="*/ 247650 w 1419225"/>
                    <a:gd name="connsiteY1" fmla="*/ 32427 h 270722"/>
                    <a:gd name="connsiteX2" fmla="*/ 266700 w 1419225"/>
                    <a:gd name="connsiteY2" fmla="*/ 261027 h 270722"/>
                    <a:gd name="connsiteX3" fmla="*/ 409575 w 1419225"/>
                    <a:gd name="connsiteY3" fmla="*/ 80052 h 270722"/>
                    <a:gd name="connsiteX4" fmla="*/ 581025 w 1419225"/>
                    <a:gd name="connsiteY4" fmla="*/ 22902 h 270722"/>
                    <a:gd name="connsiteX5" fmla="*/ 581025 w 1419225"/>
                    <a:gd name="connsiteY5" fmla="*/ 270552 h 270722"/>
                    <a:gd name="connsiteX6" fmla="*/ 723900 w 1419225"/>
                    <a:gd name="connsiteY6" fmla="*/ 61002 h 270722"/>
                    <a:gd name="connsiteX7" fmla="*/ 885825 w 1419225"/>
                    <a:gd name="connsiteY7" fmla="*/ 13377 h 270722"/>
                    <a:gd name="connsiteX8" fmla="*/ 923925 w 1419225"/>
                    <a:gd name="connsiteY8" fmla="*/ 270552 h 270722"/>
                    <a:gd name="connsiteX9" fmla="*/ 1085850 w 1419225"/>
                    <a:gd name="connsiteY9" fmla="*/ 32427 h 270722"/>
                    <a:gd name="connsiteX10" fmla="*/ 1419225 w 1419225"/>
                    <a:gd name="connsiteY10" fmla="*/ 32427 h 270722"/>
                    <a:gd name="connsiteX0" fmla="*/ 0 w 1419225"/>
                    <a:gd name="connsiteY0" fmla="*/ 41952 h 270722"/>
                    <a:gd name="connsiteX1" fmla="*/ 247650 w 1419225"/>
                    <a:gd name="connsiteY1" fmla="*/ 32427 h 270722"/>
                    <a:gd name="connsiteX2" fmla="*/ 266700 w 1419225"/>
                    <a:gd name="connsiteY2" fmla="*/ 261027 h 270722"/>
                    <a:gd name="connsiteX3" fmla="*/ 409575 w 1419225"/>
                    <a:gd name="connsiteY3" fmla="*/ 80052 h 270722"/>
                    <a:gd name="connsiteX4" fmla="*/ 581025 w 1419225"/>
                    <a:gd name="connsiteY4" fmla="*/ 22902 h 270722"/>
                    <a:gd name="connsiteX5" fmla="*/ 581025 w 1419225"/>
                    <a:gd name="connsiteY5" fmla="*/ 270552 h 270722"/>
                    <a:gd name="connsiteX6" fmla="*/ 723900 w 1419225"/>
                    <a:gd name="connsiteY6" fmla="*/ 61002 h 270722"/>
                    <a:gd name="connsiteX7" fmla="*/ 885825 w 1419225"/>
                    <a:gd name="connsiteY7" fmla="*/ 13377 h 270722"/>
                    <a:gd name="connsiteX8" fmla="*/ 923925 w 1419225"/>
                    <a:gd name="connsiteY8" fmla="*/ 270552 h 270722"/>
                    <a:gd name="connsiteX9" fmla="*/ 1085850 w 1419225"/>
                    <a:gd name="connsiteY9" fmla="*/ 32427 h 270722"/>
                    <a:gd name="connsiteX10" fmla="*/ 1419225 w 1419225"/>
                    <a:gd name="connsiteY10" fmla="*/ 32427 h 270722"/>
                    <a:gd name="connsiteX0" fmla="*/ 0 w 1419225"/>
                    <a:gd name="connsiteY0" fmla="*/ 42638 h 280798"/>
                    <a:gd name="connsiteX1" fmla="*/ 247650 w 1419225"/>
                    <a:gd name="connsiteY1" fmla="*/ 33113 h 280798"/>
                    <a:gd name="connsiteX2" fmla="*/ 266700 w 1419225"/>
                    <a:gd name="connsiteY2" fmla="*/ 261713 h 280798"/>
                    <a:gd name="connsiteX3" fmla="*/ 409575 w 1419225"/>
                    <a:gd name="connsiteY3" fmla="*/ 80738 h 280798"/>
                    <a:gd name="connsiteX4" fmla="*/ 581025 w 1419225"/>
                    <a:gd name="connsiteY4" fmla="*/ 23588 h 280798"/>
                    <a:gd name="connsiteX5" fmla="*/ 581025 w 1419225"/>
                    <a:gd name="connsiteY5" fmla="*/ 271238 h 280798"/>
                    <a:gd name="connsiteX6" fmla="*/ 723900 w 1419225"/>
                    <a:gd name="connsiteY6" fmla="*/ 61688 h 280798"/>
                    <a:gd name="connsiteX7" fmla="*/ 885825 w 1419225"/>
                    <a:gd name="connsiteY7" fmla="*/ 14063 h 280798"/>
                    <a:gd name="connsiteX8" fmla="*/ 885825 w 1419225"/>
                    <a:gd name="connsiteY8" fmla="*/ 280763 h 280798"/>
                    <a:gd name="connsiteX9" fmla="*/ 1085850 w 1419225"/>
                    <a:gd name="connsiteY9" fmla="*/ 33113 h 280798"/>
                    <a:gd name="connsiteX10" fmla="*/ 1419225 w 1419225"/>
                    <a:gd name="connsiteY10" fmla="*/ 33113 h 280798"/>
                    <a:gd name="connsiteX0" fmla="*/ 0 w 1419225"/>
                    <a:gd name="connsiteY0" fmla="*/ 42638 h 280798"/>
                    <a:gd name="connsiteX1" fmla="*/ 247650 w 1419225"/>
                    <a:gd name="connsiteY1" fmla="*/ 33113 h 280798"/>
                    <a:gd name="connsiteX2" fmla="*/ 266700 w 1419225"/>
                    <a:gd name="connsiteY2" fmla="*/ 261713 h 280798"/>
                    <a:gd name="connsiteX3" fmla="*/ 409575 w 1419225"/>
                    <a:gd name="connsiteY3" fmla="*/ 80738 h 280798"/>
                    <a:gd name="connsiteX4" fmla="*/ 581025 w 1419225"/>
                    <a:gd name="connsiteY4" fmla="*/ 23588 h 280798"/>
                    <a:gd name="connsiteX5" fmla="*/ 581025 w 1419225"/>
                    <a:gd name="connsiteY5" fmla="*/ 271238 h 280798"/>
                    <a:gd name="connsiteX6" fmla="*/ 723900 w 1419225"/>
                    <a:gd name="connsiteY6" fmla="*/ 61688 h 280798"/>
                    <a:gd name="connsiteX7" fmla="*/ 885825 w 1419225"/>
                    <a:gd name="connsiteY7" fmla="*/ 14063 h 280798"/>
                    <a:gd name="connsiteX8" fmla="*/ 885825 w 1419225"/>
                    <a:gd name="connsiteY8" fmla="*/ 280763 h 280798"/>
                    <a:gd name="connsiteX9" fmla="*/ 1085850 w 1419225"/>
                    <a:gd name="connsiteY9" fmla="*/ 33113 h 280798"/>
                    <a:gd name="connsiteX10" fmla="*/ 1419225 w 1419225"/>
                    <a:gd name="connsiteY10" fmla="*/ 33113 h 280798"/>
                    <a:gd name="connsiteX0" fmla="*/ 0 w 1419225"/>
                    <a:gd name="connsiteY0" fmla="*/ 42638 h 280798"/>
                    <a:gd name="connsiteX1" fmla="*/ 247650 w 1419225"/>
                    <a:gd name="connsiteY1" fmla="*/ 33113 h 280798"/>
                    <a:gd name="connsiteX2" fmla="*/ 266700 w 1419225"/>
                    <a:gd name="connsiteY2" fmla="*/ 261713 h 280798"/>
                    <a:gd name="connsiteX3" fmla="*/ 409575 w 1419225"/>
                    <a:gd name="connsiteY3" fmla="*/ 80738 h 280798"/>
                    <a:gd name="connsiteX4" fmla="*/ 581025 w 1419225"/>
                    <a:gd name="connsiteY4" fmla="*/ 23588 h 280798"/>
                    <a:gd name="connsiteX5" fmla="*/ 581025 w 1419225"/>
                    <a:gd name="connsiteY5" fmla="*/ 271238 h 280798"/>
                    <a:gd name="connsiteX6" fmla="*/ 723900 w 1419225"/>
                    <a:gd name="connsiteY6" fmla="*/ 61688 h 280798"/>
                    <a:gd name="connsiteX7" fmla="*/ 885825 w 1419225"/>
                    <a:gd name="connsiteY7" fmla="*/ 14063 h 280798"/>
                    <a:gd name="connsiteX8" fmla="*/ 904875 w 1419225"/>
                    <a:gd name="connsiteY8" fmla="*/ 280763 h 280798"/>
                    <a:gd name="connsiteX9" fmla="*/ 1085850 w 1419225"/>
                    <a:gd name="connsiteY9" fmla="*/ 33113 h 280798"/>
                    <a:gd name="connsiteX10" fmla="*/ 1419225 w 1419225"/>
                    <a:gd name="connsiteY10" fmla="*/ 33113 h 280798"/>
                    <a:gd name="connsiteX0" fmla="*/ 0 w 1419225"/>
                    <a:gd name="connsiteY0" fmla="*/ 42638 h 280798"/>
                    <a:gd name="connsiteX1" fmla="*/ 247650 w 1419225"/>
                    <a:gd name="connsiteY1" fmla="*/ 33113 h 280798"/>
                    <a:gd name="connsiteX2" fmla="*/ 266700 w 1419225"/>
                    <a:gd name="connsiteY2" fmla="*/ 261713 h 280798"/>
                    <a:gd name="connsiteX3" fmla="*/ 409575 w 1419225"/>
                    <a:gd name="connsiteY3" fmla="*/ 80738 h 280798"/>
                    <a:gd name="connsiteX4" fmla="*/ 581025 w 1419225"/>
                    <a:gd name="connsiteY4" fmla="*/ 23588 h 280798"/>
                    <a:gd name="connsiteX5" fmla="*/ 581025 w 1419225"/>
                    <a:gd name="connsiteY5" fmla="*/ 271238 h 280798"/>
                    <a:gd name="connsiteX6" fmla="*/ 723900 w 1419225"/>
                    <a:gd name="connsiteY6" fmla="*/ 61688 h 280798"/>
                    <a:gd name="connsiteX7" fmla="*/ 885825 w 1419225"/>
                    <a:gd name="connsiteY7" fmla="*/ 14063 h 280798"/>
                    <a:gd name="connsiteX8" fmla="*/ 904875 w 1419225"/>
                    <a:gd name="connsiteY8" fmla="*/ 280763 h 280798"/>
                    <a:gd name="connsiteX9" fmla="*/ 1085850 w 1419225"/>
                    <a:gd name="connsiteY9" fmla="*/ 33113 h 280798"/>
                    <a:gd name="connsiteX10" fmla="*/ 1419225 w 1419225"/>
                    <a:gd name="connsiteY10" fmla="*/ 33113 h 280798"/>
                    <a:gd name="connsiteX0" fmla="*/ 0 w 1419225"/>
                    <a:gd name="connsiteY0" fmla="*/ 42638 h 290552"/>
                    <a:gd name="connsiteX1" fmla="*/ 247650 w 1419225"/>
                    <a:gd name="connsiteY1" fmla="*/ 33113 h 290552"/>
                    <a:gd name="connsiteX2" fmla="*/ 257175 w 1419225"/>
                    <a:gd name="connsiteY2" fmla="*/ 290288 h 290552"/>
                    <a:gd name="connsiteX3" fmla="*/ 409575 w 1419225"/>
                    <a:gd name="connsiteY3" fmla="*/ 80738 h 290552"/>
                    <a:gd name="connsiteX4" fmla="*/ 581025 w 1419225"/>
                    <a:gd name="connsiteY4" fmla="*/ 23588 h 290552"/>
                    <a:gd name="connsiteX5" fmla="*/ 581025 w 1419225"/>
                    <a:gd name="connsiteY5" fmla="*/ 271238 h 290552"/>
                    <a:gd name="connsiteX6" fmla="*/ 723900 w 1419225"/>
                    <a:gd name="connsiteY6" fmla="*/ 61688 h 290552"/>
                    <a:gd name="connsiteX7" fmla="*/ 885825 w 1419225"/>
                    <a:gd name="connsiteY7" fmla="*/ 14063 h 290552"/>
                    <a:gd name="connsiteX8" fmla="*/ 904875 w 1419225"/>
                    <a:gd name="connsiteY8" fmla="*/ 280763 h 290552"/>
                    <a:gd name="connsiteX9" fmla="*/ 1085850 w 1419225"/>
                    <a:gd name="connsiteY9" fmla="*/ 33113 h 290552"/>
                    <a:gd name="connsiteX10" fmla="*/ 1419225 w 1419225"/>
                    <a:gd name="connsiteY10" fmla="*/ 33113 h 290552"/>
                    <a:gd name="connsiteX0" fmla="*/ 0 w 1419225"/>
                    <a:gd name="connsiteY0" fmla="*/ 43432 h 300757"/>
                    <a:gd name="connsiteX1" fmla="*/ 247650 w 1419225"/>
                    <a:gd name="connsiteY1" fmla="*/ 33907 h 300757"/>
                    <a:gd name="connsiteX2" fmla="*/ 257175 w 1419225"/>
                    <a:gd name="connsiteY2" fmla="*/ 291082 h 300757"/>
                    <a:gd name="connsiteX3" fmla="*/ 409575 w 1419225"/>
                    <a:gd name="connsiteY3" fmla="*/ 81532 h 300757"/>
                    <a:gd name="connsiteX4" fmla="*/ 581025 w 1419225"/>
                    <a:gd name="connsiteY4" fmla="*/ 24382 h 300757"/>
                    <a:gd name="connsiteX5" fmla="*/ 581025 w 1419225"/>
                    <a:gd name="connsiteY5" fmla="*/ 300607 h 300757"/>
                    <a:gd name="connsiteX6" fmla="*/ 723900 w 1419225"/>
                    <a:gd name="connsiteY6" fmla="*/ 62482 h 300757"/>
                    <a:gd name="connsiteX7" fmla="*/ 885825 w 1419225"/>
                    <a:gd name="connsiteY7" fmla="*/ 14857 h 300757"/>
                    <a:gd name="connsiteX8" fmla="*/ 904875 w 1419225"/>
                    <a:gd name="connsiteY8" fmla="*/ 281557 h 300757"/>
                    <a:gd name="connsiteX9" fmla="*/ 1085850 w 1419225"/>
                    <a:gd name="connsiteY9" fmla="*/ 33907 h 300757"/>
                    <a:gd name="connsiteX10" fmla="*/ 1419225 w 1419225"/>
                    <a:gd name="connsiteY10" fmla="*/ 33907 h 30075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14601 w 1419225"/>
                    <a:gd name="connsiteY2" fmla="*/ 237418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157041 h 423773"/>
                    <a:gd name="connsiteX1" fmla="*/ 247650 w 1419225"/>
                    <a:gd name="connsiteY1" fmla="*/ 147516 h 423773"/>
                    <a:gd name="connsiteX2" fmla="*/ 214601 w 1419225"/>
                    <a:gd name="connsiteY2" fmla="*/ 348944 h 423773"/>
                    <a:gd name="connsiteX3" fmla="*/ 409575 w 1419225"/>
                    <a:gd name="connsiteY3" fmla="*/ 195141 h 423773"/>
                    <a:gd name="connsiteX4" fmla="*/ 581025 w 1419225"/>
                    <a:gd name="connsiteY4" fmla="*/ 137991 h 423773"/>
                    <a:gd name="connsiteX5" fmla="*/ 581025 w 1419225"/>
                    <a:gd name="connsiteY5" fmla="*/ 414216 h 423773"/>
                    <a:gd name="connsiteX6" fmla="*/ 723900 w 1419225"/>
                    <a:gd name="connsiteY6" fmla="*/ 176091 h 423773"/>
                    <a:gd name="connsiteX7" fmla="*/ 964513 w 1419225"/>
                    <a:gd name="connsiteY7" fmla="*/ 7383 h 423773"/>
                    <a:gd name="connsiteX8" fmla="*/ 904875 w 1419225"/>
                    <a:gd name="connsiteY8" fmla="*/ 423741 h 423773"/>
                    <a:gd name="connsiteX9" fmla="*/ 1085850 w 1419225"/>
                    <a:gd name="connsiteY9" fmla="*/ 147516 h 423773"/>
                    <a:gd name="connsiteX10" fmla="*/ 1419225 w 1419225"/>
                    <a:gd name="connsiteY10" fmla="*/ 147516 h 423773"/>
                    <a:gd name="connsiteX0" fmla="*/ 0 w 1419225"/>
                    <a:gd name="connsiteY0" fmla="*/ 258088 h 524802"/>
                    <a:gd name="connsiteX1" fmla="*/ 247650 w 1419225"/>
                    <a:gd name="connsiteY1" fmla="*/ 248563 h 524802"/>
                    <a:gd name="connsiteX2" fmla="*/ 214601 w 1419225"/>
                    <a:gd name="connsiteY2" fmla="*/ 449991 h 524802"/>
                    <a:gd name="connsiteX3" fmla="*/ 409575 w 1419225"/>
                    <a:gd name="connsiteY3" fmla="*/ 296188 h 524802"/>
                    <a:gd name="connsiteX4" fmla="*/ 581025 w 1419225"/>
                    <a:gd name="connsiteY4" fmla="*/ 239038 h 524802"/>
                    <a:gd name="connsiteX5" fmla="*/ 581025 w 1419225"/>
                    <a:gd name="connsiteY5" fmla="*/ 515263 h 524802"/>
                    <a:gd name="connsiteX6" fmla="*/ 723900 w 1419225"/>
                    <a:gd name="connsiteY6" fmla="*/ 277138 h 524802"/>
                    <a:gd name="connsiteX7" fmla="*/ 964513 w 1419225"/>
                    <a:gd name="connsiteY7" fmla="*/ 108430 h 524802"/>
                    <a:gd name="connsiteX8" fmla="*/ 904875 w 1419225"/>
                    <a:gd name="connsiteY8" fmla="*/ 524788 h 524802"/>
                    <a:gd name="connsiteX9" fmla="*/ 1352461 w 1419225"/>
                    <a:gd name="connsiteY9" fmla="*/ 0 h 524802"/>
                    <a:gd name="connsiteX10" fmla="*/ 1419225 w 1419225"/>
                    <a:gd name="connsiteY10" fmla="*/ 248563 h 524802"/>
                    <a:gd name="connsiteX0" fmla="*/ 0 w 1518705"/>
                    <a:gd name="connsiteY0" fmla="*/ 451570 h 524802"/>
                    <a:gd name="connsiteX1" fmla="*/ 347130 w 1518705"/>
                    <a:gd name="connsiteY1" fmla="*/ 248563 h 524802"/>
                    <a:gd name="connsiteX2" fmla="*/ 314081 w 1518705"/>
                    <a:gd name="connsiteY2" fmla="*/ 449991 h 524802"/>
                    <a:gd name="connsiteX3" fmla="*/ 509055 w 1518705"/>
                    <a:gd name="connsiteY3" fmla="*/ 296188 h 524802"/>
                    <a:gd name="connsiteX4" fmla="*/ 680505 w 1518705"/>
                    <a:gd name="connsiteY4" fmla="*/ 239038 h 524802"/>
                    <a:gd name="connsiteX5" fmla="*/ 680505 w 1518705"/>
                    <a:gd name="connsiteY5" fmla="*/ 515263 h 524802"/>
                    <a:gd name="connsiteX6" fmla="*/ 823380 w 1518705"/>
                    <a:gd name="connsiteY6" fmla="*/ 277138 h 524802"/>
                    <a:gd name="connsiteX7" fmla="*/ 1063993 w 1518705"/>
                    <a:gd name="connsiteY7" fmla="*/ 108430 h 524802"/>
                    <a:gd name="connsiteX8" fmla="*/ 1004355 w 1518705"/>
                    <a:gd name="connsiteY8" fmla="*/ 524788 h 524802"/>
                    <a:gd name="connsiteX9" fmla="*/ 1451941 w 1518705"/>
                    <a:gd name="connsiteY9" fmla="*/ 0 h 524802"/>
                    <a:gd name="connsiteX10" fmla="*/ 1518705 w 1518705"/>
                    <a:gd name="connsiteY10" fmla="*/ 248563 h 524802"/>
                    <a:gd name="connsiteX0" fmla="*/ 0 w 1518705"/>
                    <a:gd name="connsiteY0" fmla="*/ 451570 h 524802"/>
                    <a:gd name="connsiteX1" fmla="*/ 347130 w 1518705"/>
                    <a:gd name="connsiteY1" fmla="*/ 248563 h 524802"/>
                    <a:gd name="connsiteX2" fmla="*/ 314081 w 1518705"/>
                    <a:gd name="connsiteY2" fmla="*/ 449991 h 524802"/>
                    <a:gd name="connsiteX3" fmla="*/ 408575 w 1518705"/>
                    <a:gd name="connsiteY3" fmla="*/ 289126 h 524802"/>
                    <a:gd name="connsiteX4" fmla="*/ 680505 w 1518705"/>
                    <a:gd name="connsiteY4" fmla="*/ 239038 h 524802"/>
                    <a:gd name="connsiteX5" fmla="*/ 680505 w 1518705"/>
                    <a:gd name="connsiteY5" fmla="*/ 515263 h 524802"/>
                    <a:gd name="connsiteX6" fmla="*/ 823380 w 1518705"/>
                    <a:gd name="connsiteY6" fmla="*/ 277138 h 524802"/>
                    <a:gd name="connsiteX7" fmla="*/ 1063993 w 1518705"/>
                    <a:gd name="connsiteY7" fmla="*/ 108430 h 524802"/>
                    <a:gd name="connsiteX8" fmla="*/ 1004355 w 1518705"/>
                    <a:gd name="connsiteY8" fmla="*/ 524788 h 524802"/>
                    <a:gd name="connsiteX9" fmla="*/ 1451941 w 1518705"/>
                    <a:gd name="connsiteY9" fmla="*/ 0 h 524802"/>
                    <a:gd name="connsiteX10" fmla="*/ 1518705 w 1518705"/>
                    <a:gd name="connsiteY10" fmla="*/ 248563 h 524802"/>
                    <a:gd name="connsiteX0" fmla="*/ 0 w 1518705"/>
                    <a:gd name="connsiteY0" fmla="*/ 451570 h 524802"/>
                    <a:gd name="connsiteX1" fmla="*/ 278325 w 1518705"/>
                    <a:gd name="connsiteY1" fmla="*/ 233175 h 524802"/>
                    <a:gd name="connsiteX2" fmla="*/ 314081 w 1518705"/>
                    <a:gd name="connsiteY2" fmla="*/ 449991 h 524802"/>
                    <a:gd name="connsiteX3" fmla="*/ 408575 w 1518705"/>
                    <a:gd name="connsiteY3" fmla="*/ 289126 h 524802"/>
                    <a:gd name="connsiteX4" fmla="*/ 680505 w 1518705"/>
                    <a:gd name="connsiteY4" fmla="*/ 239038 h 524802"/>
                    <a:gd name="connsiteX5" fmla="*/ 680505 w 1518705"/>
                    <a:gd name="connsiteY5" fmla="*/ 515263 h 524802"/>
                    <a:gd name="connsiteX6" fmla="*/ 823380 w 1518705"/>
                    <a:gd name="connsiteY6" fmla="*/ 277138 h 524802"/>
                    <a:gd name="connsiteX7" fmla="*/ 1063993 w 1518705"/>
                    <a:gd name="connsiteY7" fmla="*/ 108430 h 524802"/>
                    <a:gd name="connsiteX8" fmla="*/ 1004355 w 1518705"/>
                    <a:gd name="connsiteY8" fmla="*/ 524788 h 524802"/>
                    <a:gd name="connsiteX9" fmla="*/ 1451941 w 1518705"/>
                    <a:gd name="connsiteY9" fmla="*/ 0 h 524802"/>
                    <a:gd name="connsiteX10" fmla="*/ 1518705 w 1518705"/>
                    <a:gd name="connsiteY10" fmla="*/ 248563 h 524802"/>
                    <a:gd name="connsiteX0" fmla="*/ 0 w 1518705"/>
                    <a:gd name="connsiteY0" fmla="*/ 451570 h 524802"/>
                    <a:gd name="connsiteX1" fmla="*/ 278325 w 1518705"/>
                    <a:gd name="connsiteY1" fmla="*/ 233175 h 524802"/>
                    <a:gd name="connsiteX2" fmla="*/ 314081 w 1518705"/>
                    <a:gd name="connsiteY2" fmla="*/ 449991 h 524802"/>
                    <a:gd name="connsiteX3" fmla="*/ 680505 w 1518705"/>
                    <a:gd name="connsiteY3" fmla="*/ 239038 h 524802"/>
                    <a:gd name="connsiteX4" fmla="*/ 680505 w 1518705"/>
                    <a:gd name="connsiteY4" fmla="*/ 515263 h 524802"/>
                    <a:gd name="connsiteX5" fmla="*/ 823380 w 1518705"/>
                    <a:gd name="connsiteY5" fmla="*/ 277138 h 524802"/>
                    <a:gd name="connsiteX6" fmla="*/ 1063993 w 1518705"/>
                    <a:gd name="connsiteY6" fmla="*/ 108430 h 524802"/>
                    <a:gd name="connsiteX7" fmla="*/ 1004355 w 1518705"/>
                    <a:gd name="connsiteY7" fmla="*/ 524788 h 524802"/>
                    <a:gd name="connsiteX8" fmla="*/ 1451941 w 1518705"/>
                    <a:gd name="connsiteY8" fmla="*/ 0 h 524802"/>
                    <a:gd name="connsiteX9" fmla="*/ 1518705 w 1518705"/>
                    <a:gd name="connsiteY9" fmla="*/ 248563 h 524802"/>
                    <a:gd name="connsiteX0" fmla="*/ 0 w 1518705"/>
                    <a:gd name="connsiteY0" fmla="*/ 451570 h 524802"/>
                    <a:gd name="connsiteX1" fmla="*/ 278325 w 1518705"/>
                    <a:gd name="connsiteY1" fmla="*/ 233175 h 524802"/>
                    <a:gd name="connsiteX2" fmla="*/ 314081 w 1518705"/>
                    <a:gd name="connsiteY2" fmla="*/ 449991 h 524802"/>
                    <a:gd name="connsiteX3" fmla="*/ 680505 w 1518705"/>
                    <a:gd name="connsiteY3" fmla="*/ 239038 h 524802"/>
                    <a:gd name="connsiteX4" fmla="*/ 680505 w 1518705"/>
                    <a:gd name="connsiteY4" fmla="*/ 515263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80505 w 1518705"/>
                    <a:gd name="connsiteY3" fmla="*/ 239038 h 524802"/>
                    <a:gd name="connsiteX4" fmla="*/ 680505 w 1518705"/>
                    <a:gd name="connsiteY4" fmla="*/ 515263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83225 w 1518705"/>
                    <a:gd name="connsiteY3" fmla="*/ 255056 h 524802"/>
                    <a:gd name="connsiteX4" fmla="*/ 680505 w 1518705"/>
                    <a:gd name="connsiteY4" fmla="*/ 515263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83225 w 1518705"/>
                    <a:gd name="connsiteY3" fmla="*/ 255056 h 524802"/>
                    <a:gd name="connsiteX4" fmla="*/ 797394 w 1518705"/>
                    <a:gd name="connsiteY4" fmla="*/ 456658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83225 w 1518705"/>
                    <a:gd name="connsiteY3" fmla="*/ 255056 h 524802"/>
                    <a:gd name="connsiteX4" fmla="*/ 753178 w 1518705"/>
                    <a:gd name="connsiteY4" fmla="*/ 423655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21519 w 1518705"/>
                    <a:gd name="connsiteY3" fmla="*/ 248957 h 524802"/>
                    <a:gd name="connsiteX4" fmla="*/ 753178 w 1518705"/>
                    <a:gd name="connsiteY4" fmla="*/ 423655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79"/>
                    <a:gd name="connsiteX1" fmla="*/ 278325 w 1518705"/>
                    <a:gd name="connsiteY1" fmla="*/ 233175 h 461679"/>
                    <a:gd name="connsiteX2" fmla="*/ 374724 w 1518705"/>
                    <a:gd name="connsiteY2" fmla="*/ 417325 h 461679"/>
                    <a:gd name="connsiteX3" fmla="*/ 621519 w 1518705"/>
                    <a:gd name="connsiteY3" fmla="*/ 248957 h 461679"/>
                    <a:gd name="connsiteX4" fmla="*/ 753178 w 1518705"/>
                    <a:gd name="connsiteY4" fmla="*/ 423655 h 461679"/>
                    <a:gd name="connsiteX5" fmla="*/ 1063993 w 1518705"/>
                    <a:gd name="connsiteY5" fmla="*/ 108430 h 461679"/>
                    <a:gd name="connsiteX6" fmla="*/ 1032231 w 1518705"/>
                    <a:gd name="connsiteY6" fmla="*/ 461680 h 461679"/>
                    <a:gd name="connsiteX7" fmla="*/ 1451941 w 1518705"/>
                    <a:gd name="connsiteY7" fmla="*/ 0 h 461679"/>
                    <a:gd name="connsiteX8" fmla="*/ 1518705 w 1518705"/>
                    <a:gd name="connsiteY8" fmla="*/ 248563 h 461679"/>
                    <a:gd name="connsiteX0" fmla="*/ 0 w 1518705"/>
                    <a:gd name="connsiteY0" fmla="*/ 451570 h 461679"/>
                    <a:gd name="connsiteX1" fmla="*/ 278325 w 1518705"/>
                    <a:gd name="connsiteY1" fmla="*/ 233175 h 461679"/>
                    <a:gd name="connsiteX2" fmla="*/ 374724 w 1518705"/>
                    <a:gd name="connsiteY2" fmla="*/ 417325 h 461679"/>
                    <a:gd name="connsiteX3" fmla="*/ 653772 w 1518705"/>
                    <a:gd name="connsiteY3" fmla="*/ 179122 h 461679"/>
                    <a:gd name="connsiteX4" fmla="*/ 753178 w 1518705"/>
                    <a:gd name="connsiteY4" fmla="*/ 423655 h 461679"/>
                    <a:gd name="connsiteX5" fmla="*/ 1063993 w 1518705"/>
                    <a:gd name="connsiteY5" fmla="*/ 108430 h 461679"/>
                    <a:gd name="connsiteX6" fmla="*/ 1032231 w 1518705"/>
                    <a:gd name="connsiteY6" fmla="*/ 461680 h 461679"/>
                    <a:gd name="connsiteX7" fmla="*/ 1451941 w 1518705"/>
                    <a:gd name="connsiteY7" fmla="*/ 0 h 461679"/>
                    <a:gd name="connsiteX8" fmla="*/ 1518705 w 1518705"/>
                    <a:gd name="connsiteY8" fmla="*/ 248563 h 46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8705" h="461679">
                      <a:moveTo>
                        <a:pt x="0" y="451570"/>
                      </a:moveTo>
                      <a:lnTo>
                        <a:pt x="278325" y="233175"/>
                      </a:lnTo>
                      <a:lnTo>
                        <a:pt x="374724" y="417325"/>
                      </a:lnTo>
                      <a:lnTo>
                        <a:pt x="653772" y="179122"/>
                      </a:lnTo>
                      <a:lnTo>
                        <a:pt x="753178" y="423655"/>
                      </a:lnTo>
                      <a:lnTo>
                        <a:pt x="1063993" y="108430"/>
                      </a:lnTo>
                      <a:lnTo>
                        <a:pt x="1032231" y="461680"/>
                      </a:lnTo>
                      <a:lnTo>
                        <a:pt x="1451941" y="0"/>
                      </a:lnTo>
                      <a:lnTo>
                        <a:pt x="1518705" y="248563"/>
                      </a:lnTo>
                    </a:path>
                  </a:pathLst>
                </a:custGeom>
                <a:noFill/>
                <a:ln w="95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7" name="Straight Arrow Connector 96">
                  <a:extLst>
                    <a:ext uri="{FF2B5EF4-FFF2-40B4-BE49-F238E27FC236}">
                      <a16:creationId xmlns:a16="http://schemas.microsoft.com/office/drawing/2014/main" id="{E6129E28-8BAD-1141-BB43-1FF85985713D}"/>
                    </a:ext>
                  </a:extLst>
                </p:cNvPr>
                <p:cNvCxnSpPr>
                  <a:cxnSpLocks/>
                </p:cNvCxnSpPr>
                <p:nvPr/>
              </p:nvCxnSpPr>
              <p:spPr>
                <a:xfrm>
                  <a:off x="7682943" y="4981108"/>
                  <a:ext cx="1679033"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0" name="TextBox 39">
              <a:extLst>
                <a:ext uri="{FF2B5EF4-FFF2-40B4-BE49-F238E27FC236}">
                  <a16:creationId xmlns:a16="http://schemas.microsoft.com/office/drawing/2014/main" id="{F0626634-DD29-5B45-AAC5-0411194596BC}"/>
                </a:ext>
              </a:extLst>
            </p:cNvPr>
            <p:cNvSpPr txBox="1"/>
            <p:nvPr/>
          </p:nvSpPr>
          <p:spPr>
            <a:xfrm>
              <a:off x="4355761" y="3415850"/>
              <a:ext cx="378451" cy="184666"/>
            </a:xfrm>
            <a:prstGeom prst="rect">
              <a:avLst/>
            </a:prstGeom>
            <a:noFill/>
          </p:spPr>
          <p:txBody>
            <a:bodyPr wrap="square" rtlCol="0">
              <a:spAutoFit/>
            </a:bodyPr>
            <a:lstStyle/>
            <a:p>
              <a:pPr algn="ctr"/>
              <a:r>
                <a:rPr lang="en-US" sz="600" i="1" dirty="0">
                  <a:latin typeface="Arial" panose="020B0604020202020204" pitchFamily="34" charset="0"/>
                  <a:cs typeface="Arial" panose="020B0604020202020204" pitchFamily="34" charset="0"/>
                </a:rPr>
                <a:t>Time</a:t>
              </a:r>
            </a:p>
          </p:txBody>
        </p:sp>
        <p:sp>
          <p:nvSpPr>
            <p:cNvPr id="41" name="TextBox 40">
              <a:extLst>
                <a:ext uri="{FF2B5EF4-FFF2-40B4-BE49-F238E27FC236}">
                  <a16:creationId xmlns:a16="http://schemas.microsoft.com/office/drawing/2014/main" id="{0D059247-2971-2D4B-8D41-E47155642392}"/>
                </a:ext>
              </a:extLst>
            </p:cNvPr>
            <p:cNvSpPr txBox="1"/>
            <p:nvPr/>
          </p:nvSpPr>
          <p:spPr>
            <a:xfrm rot="16200000">
              <a:off x="4015439" y="3212905"/>
              <a:ext cx="643196" cy="184666"/>
            </a:xfrm>
            <a:prstGeom prst="rect">
              <a:avLst/>
            </a:prstGeom>
            <a:noFill/>
          </p:spPr>
          <p:txBody>
            <a:bodyPr wrap="square" rtlCol="0">
              <a:spAutoFit/>
            </a:bodyPr>
            <a:lstStyle/>
            <a:p>
              <a:pPr algn="ctr"/>
              <a:r>
                <a:rPr lang="en-US" sz="600" i="1" dirty="0">
                  <a:latin typeface="Arial" panose="020B0604020202020204" pitchFamily="34" charset="0"/>
                  <a:cs typeface="Arial" panose="020B0604020202020204" pitchFamily="34" charset="0"/>
                </a:rPr>
                <a:t>Water Level</a:t>
              </a:r>
            </a:p>
          </p:txBody>
        </p:sp>
        <p:sp>
          <p:nvSpPr>
            <p:cNvPr id="42" name="TextBox 41">
              <a:extLst>
                <a:ext uri="{FF2B5EF4-FFF2-40B4-BE49-F238E27FC236}">
                  <a16:creationId xmlns:a16="http://schemas.microsoft.com/office/drawing/2014/main" id="{1D8B25B0-A466-EA46-9C96-C6902B16323E}"/>
                </a:ext>
              </a:extLst>
            </p:cNvPr>
            <p:cNvSpPr txBox="1"/>
            <p:nvPr/>
          </p:nvSpPr>
          <p:spPr bwMode="auto">
            <a:xfrm>
              <a:off x="3130972" y="5183310"/>
              <a:ext cx="2502650" cy="215444"/>
            </a:xfrm>
            <a:prstGeom prst="rect">
              <a:avLst/>
            </a:prstGeom>
            <a:noFill/>
          </p:spPr>
          <p:txBody>
            <a:bodyPr wrap="square">
              <a:spAutoFit/>
            </a:bodyPr>
            <a:lstStyle/>
            <a:p>
              <a:pPr algn="ctr" defTabSz="914400" eaLnBrk="1" fontAlgn="auto" hangingPunct="1">
                <a:spcBef>
                  <a:spcPts val="0"/>
                </a:spcBef>
                <a:spcAft>
                  <a:spcPts val="0"/>
                </a:spcAft>
                <a:defRPr/>
              </a:pPr>
              <a:r>
                <a:rPr lang="en-US" sz="800" i="1" dirty="0">
                  <a:latin typeface="Arial" panose="020B0604020202020204" pitchFamily="34" charset="0"/>
                  <a:cs typeface="Arial" panose="020B0604020202020204" pitchFamily="34" charset="0"/>
                  <a:sym typeface="Wingdings" panose="05000000000000000000" pitchFamily="2" charset="2"/>
                </a:rPr>
                <a:t>Ecosystem Service Feedbacks</a:t>
              </a:r>
              <a:endParaRPr lang="en-US" sz="800" i="1"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AA79734B-6939-454D-9E89-0AC35D8A870B}"/>
                </a:ext>
              </a:extLst>
            </p:cNvPr>
            <p:cNvSpPr txBox="1"/>
            <p:nvPr/>
          </p:nvSpPr>
          <p:spPr bwMode="auto">
            <a:xfrm rot="16200000">
              <a:off x="8825433" y="2609073"/>
              <a:ext cx="1221469" cy="338554"/>
            </a:xfrm>
            <a:prstGeom prst="rect">
              <a:avLst/>
            </a:prstGeom>
            <a:noFill/>
          </p:spPr>
          <p:txBody>
            <a:bodyPr wrap="square">
              <a:spAutoFit/>
            </a:bodyPr>
            <a:lstStyle/>
            <a:p>
              <a:pPr algn="ctr" defTabSz="914400" eaLnBrk="1" fontAlgn="auto" hangingPunct="1">
                <a:spcBef>
                  <a:spcPts val="0"/>
                </a:spcBef>
                <a:spcAft>
                  <a:spcPts val="0"/>
                </a:spcAft>
                <a:defRPr/>
              </a:pPr>
              <a:r>
                <a:rPr lang="en-US" sz="800" i="1" dirty="0">
                  <a:latin typeface="Arial" panose="020B0604020202020204" pitchFamily="34" charset="0"/>
                  <a:cs typeface="Arial" panose="020B0604020202020204" pitchFamily="34" charset="0"/>
                  <a:sym typeface="Wingdings" panose="05000000000000000000" pitchFamily="2" charset="2"/>
                </a:rPr>
                <a:t>Evapotranspiration Feedback</a:t>
              </a:r>
              <a:endParaRPr lang="en-US" sz="800" i="1" dirty="0">
                <a:latin typeface="Arial" panose="020B0604020202020204" pitchFamily="34" charset="0"/>
                <a:cs typeface="Arial" panose="020B0604020202020204" pitchFamily="34" charset="0"/>
              </a:endParaRPr>
            </a:p>
          </p:txBody>
        </p:sp>
        <p:cxnSp>
          <p:nvCxnSpPr>
            <p:cNvPr id="44" name="Curved Connector 353">
              <a:extLst>
                <a:ext uri="{FF2B5EF4-FFF2-40B4-BE49-F238E27FC236}">
                  <a16:creationId xmlns:a16="http://schemas.microsoft.com/office/drawing/2014/main" id="{59FED16C-0EEB-7740-BB9F-3ED70C97A1DB}"/>
                </a:ext>
              </a:extLst>
            </p:cNvPr>
            <p:cNvCxnSpPr>
              <a:cxnSpLocks/>
            </p:cNvCxnSpPr>
            <p:nvPr/>
          </p:nvCxnSpPr>
          <p:spPr>
            <a:xfrm rot="5400000" flipV="1">
              <a:off x="3452026" y="3773123"/>
              <a:ext cx="301921" cy="1489"/>
            </a:xfrm>
            <a:prstGeom prst="curvedConnector3">
              <a:avLst>
                <a:gd name="adj1" fmla="val -6860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345C085-62F1-C84C-B818-16CFDE52EC1B}"/>
                </a:ext>
              </a:extLst>
            </p:cNvPr>
            <p:cNvSpPr txBox="1"/>
            <p:nvPr/>
          </p:nvSpPr>
          <p:spPr bwMode="auto">
            <a:xfrm>
              <a:off x="3444520" y="2526659"/>
              <a:ext cx="603113" cy="246221"/>
            </a:xfrm>
            <a:prstGeom prst="rect">
              <a:avLst/>
            </a:prstGeom>
            <a:noFill/>
          </p:spPr>
          <p:txBody>
            <a:bodyPr wrap="square">
              <a:spAutoFit/>
            </a:bodyPr>
            <a:lstStyle/>
            <a:p>
              <a:pPr defTabSz="914400" eaLnBrk="1" fontAlgn="auto" hangingPunct="1">
                <a:spcBef>
                  <a:spcPts val="0"/>
                </a:spcBef>
                <a:spcAft>
                  <a:spcPts val="0"/>
                </a:spcAft>
                <a:defRPr/>
              </a:pPr>
              <a:r>
                <a:rPr lang="en-US" sz="1000" b="1" u="sng" cap="small" dirty="0">
                  <a:latin typeface="Arial" panose="020B0604020202020204" pitchFamily="34" charset="0"/>
                  <a:cs typeface="Arial" panose="020B0604020202020204" pitchFamily="34" charset="0"/>
                </a:rPr>
                <a:t>Social</a:t>
              </a:r>
            </a:p>
          </p:txBody>
        </p:sp>
        <p:sp>
          <p:nvSpPr>
            <p:cNvPr id="46" name="TextBox 45">
              <a:extLst>
                <a:ext uri="{FF2B5EF4-FFF2-40B4-BE49-F238E27FC236}">
                  <a16:creationId xmlns:a16="http://schemas.microsoft.com/office/drawing/2014/main" id="{E0BD6DEF-4696-1E4A-9AB8-34CB0795BEB5}"/>
                </a:ext>
              </a:extLst>
            </p:cNvPr>
            <p:cNvSpPr txBox="1"/>
            <p:nvPr/>
          </p:nvSpPr>
          <p:spPr bwMode="auto">
            <a:xfrm>
              <a:off x="4587948" y="2526659"/>
              <a:ext cx="1651997" cy="246221"/>
            </a:xfrm>
            <a:prstGeom prst="rect">
              <a:avLst/>
            </a:prstGeom>
            <a:noFill/>
          </p:spPr>
          <p:txBody>
            <a:bodyPr wrap="square">
              <a:spAutoFit/>
            </a:bodyPr>
            <a:lstStyle/>
            <a:p>
              <a:pPr defTabSz="914400" eaLnBrk="1" fontAlgn="auto" hangingPunct="1">
                <a:spcBef>
                  <a:spcPts val="0"/>
                </a:spcBef>
                <a:spcAft>
                  <a:spcPts val="0"/>
                </a:spcAft>
                <a:defRPr/>
              </a:pPr>
              <a:r>
                <a:rPr lang="en-US" sz="1000" b="1" u="sng" cap="small" dirty="0">
                  <a:latin typeface="Arial" panose="020B0604020202020204" pitchFamily="34" charset="0"/>
                  <a:cs typeface="Arial" panose="020B0604020202020204" pitchFamily="34" charset="0"/>
                </a:rPr>
                <a:t>Ecological Landscape</a:t>
              </a:r>
              <a:endParaRPr lang="en-US" sz="800" u="sng" dirty="0">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70ED7072-048F-7B42-B1CA-CA8E4E5FE30A}"/>
                </a:ext>
              </a:extLst>
            </p:cNvPr>
            <p:cNvGrpSpPr/>
            <p:nvPr/>
          </p:nvGrpSpPr>
          <p:grpSpPr>
            <a:xfrm>
              <a:off x="8483643" y="2996965"/>
              <a:ext cx="538136" cy="643196"/>
              <a:chOff x="7655879" y="5230236"/>
              <a:chExt cx="538136" cy="643196"/>
            </a:xfrm>
          </p:grpSpPr>
          <p:grpSp>
            <p:nvGrpSpPr>
              <p:cNvPr id="87" name="Group 86">
                <a:extLst>
                  <a:ext uri="{FF2B5EF4-FFF2-40B4-BE49-F238E27FC236}">
                    <a16:creationId xmlns:a16="http://schemas.microsoft.com/office/drawing/2014/main" id="{AA72EBC3-E7D8-FA47-91AE-DC7C3985973B}"/>
                  </a:ext>
                </a:extLst>
              </p:cNvPr>
              <p:cNvGrpSpPr/>
              <p:nvPr/>
            </p:nvGrpSpPr>
            <p:grpSpPr>
              <a:xfrm>
                <a:off x="7664019" y="5288348"/>
                <a:ext cx="529996" cy="530733"/>
                <a:chOff x="1313137" y="5242974"/>
                <a:chExt cx="529996" cy="530733"/>
              </a:xfrm>
            </p:grpSpPr>
            <p:grpSp>
              <p:nvGrpSpPr>
                <p:cNvPr id="89" name="Group 64">
                  <a:extLst>
                    <a:ext uri="{FF2B5EF4-FFF2-40B4-BE49-F238E27FC236}">
                      <a16:creationId xmlns:a16="http://schemas.microsoft.com/office/drawing/2014/main" id="{10802FDA-2DB8-9249-8FDA-90E7D097CBC9}"/>
                    </a:ext>
                  </a:extLst>
                </p:cNvPr>
                <p:cNvGrpSpPr>
                  <a:grpSpLocks/>
                </p:cNvGrpSpPr>
                <p:nvPr/>
              </p:nvGrpSpPr>
              <p:grpSpPr bwMode="auto">
                <a:xfrm>
                  <a:off x="1313137" y="5242974"/>
                  <a:ext cx="529996" cy="511131"/>
                  <a:chOff x="-724341" y="3148484"/>
                  <a:chExt cx="643800" cy="697293"/>
                </a:xfrm>
              </p:grpSpPr>
              <p:sp>
                <p:nvSpPr>
                  <p:cNvPr id="91" name="Freeform 335">
                    <a:extLst>
                      <a:ext uri="{FF2B5EF4-FFF2-40B4-BE49-F238E27FC236}">
                        <a16:creationId xmlns:a16="http://schemas.microsoft.com/office/drawing/2014/main" id="{83DFD03D-9DAE-3E47-AB8C-E3D9A168F8FE}"/>
                      </a:ext>
                    </a:extLst>
                  </p:cNvPr>
                  <p:cNvSpPr/>
                  <p:nvPr/>
                </p:nvSpPr>
                <p:spPr>
                  <a:xfrm>
                    <a:off x="-523120" y="3166802"/>
                    <a:ext cx="342927" cy="376235"/>
                  </a:xfrm>
                  <a:custGeom>
                    <a:avLst/>
                    <a:gdLst>
                      <a:gd name="connsiteX0" fmla="*/ 0 w 551543"/>
                      <a:gd name="connsiteY0" fmla="*/ 319315 h 319315"/>
                      <a:gd name="connsiteX1" fmla="*/ 246743 w 551543"/>
                      <a:gd name="connsiteY1" fmla="*/ 290286 h 319315"/>
                      <a:gd name="connsiteX2" fmla="*/ 464457 w 551543"/>
                      <a:gd name="connsiteY2" fmla="*/ 181429 h 319315"/>
                      <a:gd name="connsiteX3" fmla="*/ 551543 w 551543"/>
                      <a:gd name="connsiteY3" fmla="*/ 0 h 319315"/>
                      <a:gd name="connsiteX0" fmla="*/ 0 w 551543"/>
                      <a:gd name="connsiteY0" fmla="*/ 319315 h 319315"/>
                      <a:gd name="connsiteX1" fmla="*/ 246743 w 551543"/>
                      <a:gd name="connsiteY1" fmla="*/ 290286 h 319315"/>
                      <a:gd name="connsiteX2" fmla="*/ 464457 w 551543"/>
                      <a:gd name="connsiteY2" fmla="*/ 181429 h 319315"/>
                      <a:gd name="connsiteX3" fmla="*/ 551543 w 551543"/>
                      <a:gd name="connsiteY3" fmla="*/ 0 h 319315"/>
                      <a:gd name="connsiteX0" fmla="*/ 0 w 551543"/>
                      <a:gd name="connsiteY0" fmla="*/ 319315 h 319315"/>
                      <a:gd name="connsiteX1" fmla="*/ 246743 w 551543"/>
                      <a:gd name="connsiteY1" fmla="*/ 290286 h 319315"/>
                      <a:gd name="connsiteX2" fmla="*/ 464457 w 551543"/>
                      <a:gd name="connsiteY2" fmla="*/ 181429 h 319315"/>
                      <a:gd name="connsiteX3" fmla="*/ 551543 w 551543"/>
                      <a:gd name="connsiteY3" fmla="*/ 0 h 319315"/>
                      <a:gd name="connsiteX0" fmla="*/ 0 w 551543"/>
                      <a:gd name="connsiteY0" fmla="*/ 319315 h 319315"/>
                      <a:gd name="connsiteX1" fmla="*/ 246743 w 551543"/>
                      <a:gd name="connsiteY1" fmla="*/ 290286 h 319315"/>
                      <a:gd name="connsiteX2" fmla="*/ 464457 w 551543"/>
                      <a:gd name="connsiteY2" fmla="*/ 181429 h 319315"/>
                      <a:gd name="connsiteX3" fmla="*/ 551543 w 551543"/>
                      <a:gd name="connsiteY3" fmla="*/ 0 h 319315"/>
                    </a:gdLst>
                    <a:ahLst/>
                    <a:cxnLst>
                      <a:cxn ang="0">
                        <a:pos x="connsiteX0" y="connsiteY0"/>
                      </a:cxn>
                      <a:cxn ang="0">
                        <a:pos x="connsiteX1" y="connsiteY1"/>
                      </a:cxn>
                      <a:cxn ang="0">
                        <a:pos x="connsiteX2" y="connsiteY2"/>
                      </a:cxn>
                      <a:cxn ang="0">
                        <a:pos x="connsiteX3" y="connsiteY3"/>
                      </a:cxn>
                    </a:cxnLst>
                    <a:rect l="l" t="t" r="r" b="b"/>
                    <a:pathLst>
                      <a:path w="551543" h="319315">
                        <a:moveTo>
                          <a:pt x="0" y="319315"/>
                        </a:moveTo>
                        <a:cubicBezTo>
                          <a:pt x="82248" y="309639"/>
                          <a:pt x="169334" y="313267"/>
                          <a:pt x="246743" y="290286"/>
                        </a:cubicBezTo>
                        <a:cubicBezTo>
                          <a:pt x="324152" y="267305"/>
                          <a:pt x="413657" y="229810"/>
                          <a:pt x="464457" y="181429"/>
                        </a:cubicBezTo>
                        <a:cubicBezTo>
                          <a:pt x="515257" y="133048"/>
                          <a:pt x="522514" y="60476"/>
                          <a:pt x="5515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sz="1000" dirty="0">
                      <a:solidFill>
                        <a:prstClr val="white"/>
                      </a:solidFill>
                      <a:latin typeface="Times New Roman" panose="02020603050405020304" pitchFamily="18" charset="0"/>
                      <a:cs typeface="Times New Roman" panose="02020603050405020304" pitchFamily="18" charset="0"/>
                    </a:endParaRPr>
                  </a:p>
                </p:txBody>
              </p:sp>
              <p:sp>
                <p:nvSpPr>
                  <p:cNvPr id="92" name="Rounded Rectangle 337">
                    <a:extLst>
                      <a:ext uri="{FF2B5EF4-FFF2-40B4-BE49-F238E27FC236}">
                        <a16:creationId xmlns:a16="http://schemas.microsoft.com/office/drawing/2014/main" id="{4CAF4A55-981F-C346-8DD7-7E98E19BC06B}"/>
                      </a:ext>
                    </a:extLst>
                  </p:cNvPr>
                  <p:cNvSpPr/>
                  <p:nvPr/>
                </p:nvSpPr>
                <p:spPr bwMode="auto">
                  <a:xfrm>
                    <a:off x="-724341" y="3148484"/>
                    <a:ext cx="643800" cy="697293"/>
                  </a:xfrm>
                  <a:prstGeom prst="roundRect">
                    <a:avLst/>
                  </a:prstGeom>
                  <a:solidFill>
                    <a:schemeClr val="bg1"/>
                  </a:solid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400" eaLnBrk="1" fontAlgn="auto" hangingPunct="1">
                      <a:spcBef>
                        <a:spcPts val="0"/>
                      </a:spcBef>
                      <a:spcAft>
                        <a:spcPts val="0"/>
                      </a:spcAft>
                      <a:defRPr/>
                    </a:pPr>
                    <a:endParaRPr lang="en-US" sz="1000" i="1" dirty="0">
                      <a:solidFill>
                        <a:prstClr val="black"/>
                      </a:solidFill>
                      <a:latin typeface="Times New Roman" panose="02020603050405020304" pitchFamily="18" charset="0"/>
                      <a:cs typeface="Times New Roman" panose="02020603050405020304" pitchFamily="18" charset="0"/>
                    </a:endParaRPr>
                  </a:p>
                </p:txBody>
              </p:sp>
            </p:grpSp>
            <p:sp>
              <p:nvSpPr>
                <p:cNvPr id="90" name="TextBox 89">
                  <a:extLst>
                    <a:ext uri="{FF2B5EF4-FFF2-40B4-BE49-F238E27FC236}">
                      <a16:creationId xmlns:a16="http://schemas.microsoft.com/office/drawing/2014/main" id="{A0CCDD41-8587-CA40-92AB-4B0F2E8064B7}"/>
                    </a:ext>
                  </a:extLst>
                </p:cNvPr>
                <p:cNvSpPr txBox="1"/>
                <p:nvPr/>
              </p:nvSpPr>
              <p:spPr>
                <a:xfrm>
                  <a:off x="1416163" y="5589041"/>
                  <a:ext cx="378451" cy="184666"/>
                </a:xfrm>
                <a:prstGeom prst="rect">
                  <a:avLst/>
                </a:prstGeom>
                <a:noFill/>
              </p:spPr>
              <p:txBody>
                <a:bodyPr wrap="square" rtlCol="0">
                  <a:spAutoFit/>
                </a:bodyPr>
                <a:lstStyle/>
                <a:p>
                  <a:pPr algn="ctr"/>
                  <a:r>
                    <a:rPr lang="en-US" sz="600" i="1" dirty="0">
                      <a:latin typeface="Arial" panose="020B0604020202020204" pitchFamily="34" charset="0"/>
                      <a:cs typeface="Arial" panose="020B0604020202020204" pitchFamily="34" charset="0"/>
                    </a:rPr>
                    <a:t>Time</a:t>
                  </a:r>
                </a:p>
              </p:txBody>
            </p:sp>
          </p:grpSp>
          <p:sp>
            <p:nvSpPr>
              <p:cNvPr id="88" name="TextBox 87">
                <a:extLst>
                  <a:ext uri="{FF2B5EF4-FFF2-40B4-BE49-F238E27FC236}">
                    <a16:creationId xmlns:a16="http://schemas.microsoft.com/office/drawing/2014/main" id="{49E4972E-8A7A-BA44-AA36-973C6CA3AB91}"/>
                  </a:ext>
                </a:extLst>
              </p:cNvPr>
              <p:cNvSpPr txBox="1"/>
              <p:nvPr/>
            </p:nvSpPr>
            <p:spPr>
              <a:xfrm rot="16200000">
                <a:off x="7426614" y="5459501"/>
                <a:ext cx="643196" cy="184666"/>
              </a:xfrm>
              <a:prstGeom prst="rect">
                <a:avLst/>
              </a:prstGeom>
              <a:noFill/>
            </p:spPr>
            <p:txBody>
              <a:bodyPr wrap="square" rtlCol="0">
                <a:spAutoFit/>
              </a:bodyPr>
              <a:lstStyle/>
              <a:p>
                <a:pPr algn="ctr"/>
                <a:r>
                  <a:rPr lang="en-US" sz="600" i="1" dirty="0">
                    <a:latin typeface="Arial" panose="020B0604020202020204" pitchFamily="34" charset="0"/>
                    <a:cs typeface="Arial" panose="020B0604020202020204" pitchFamily="34" charset="0"/>
                  </a:rPr>
                  <a:t>Water Level</a:t>
                </a:r>
              </a:p>
            </p:txBody>
          </p:sp>
        </p:grpSp>
        <p:grpSp>
          <p:nvGrpSpPr>
            <p:cNvPr id="48" name="Group 47">
              <a:extLst>
                <a:ext uri="{FF2B5EF4-FFF2-40B4-BE49-F238E27FC236}">
                  <a16:creationId xmlns:a16="http://schemas.microsoft.com/office/drawing/2014/main" id="{B44E801C-AE9C-B844-BC0D-2373ADDE558E}"/>
                </a:ext>
              </a:extLst>
            </p:cNvPr>
            <p:cNvGrpSpPr/>
            <p:nvPr/>
          </p:nvGrpSpPr>
          <p:grpSpPr>
            <a:xfrm>
              <a:off x="4844964" y="4072351"/>
              <a:ext cx="576272" cy="688147"/>
              <a:chOff x="6993697" y="5760686"/>
              <a:chExt cx="576272" cy="688147"/>
            </a:xfrm>
          </p:grpSpPr>
          <p:grpSp>
            <p:nvGrpSpPr>
              <p:cNvPr id="71" name="Group 70">
                <a:extLst>
                  <a:ext uri="{FF2B5EF4-FFF2-40B4-BE49-F238E27FC236}">
                    <a16:creationId xmlns:a16="http://schemas.microsoft.com/office/drawing/2014/main" id="{AA20CEDB-41FF-5242-BB0A-B008D81153CC}"/>
                  </a:ext>
                </a:extLst>
              </p:cNvPr>
              <p:cNvGrpSpPr/>
              <p:nvPr/>
            </p:nvGrpSpPr>
            <p:grpSpPr>
              <a:xfrm>
                <a:off x="6993697" y="5760686"/>
                <a:ext cx="576272" cy="688147"/>
                <a:chOff x="1304467" y="5115064"/>
                <a:chExt cx="576272" cy="688147"/>
              </a:xfrm>
            </p:grpSpPr>
            <p:grpSp>
              <p:nvGrpSpPr>
                <p:cNvPr id="80" name="Group 79">
                  <a:extLst>
                    <a:ext uri="{FF2B5EF4-FFF2-40B4-BE49-F238E27FC236}">
                      <a16:creationId xmlns:a16="http://schemas.microsoft.com/office/drawing/2014/main" id="{3780054C-7C55-7D45-A704-91AC4831A1C2}"/>
                    </a:ext>
                  </a:extLst>
                </p:cNvPr>
                <p:cNvGrpSpPr/>
                <p:nvPr/>
              </p:nvGrpSpPr>
              <p:grpSpPr>
                <a:xfrm>
                  <a:off x="1313137" y="5194524"/>
                  <a:ext cx="567602" cy="559579"/>
                  <a:chOff x="5547980" y="5982660"/>
                  <a:chExt cx="567602" cy="559579"/>
                </a:xfrm>
              </p:grpSpPr>
              <p:sp>
                <p:nvSpPr>
                  <p:cNvPr id="83" name="Rounded Rectangle 337">
                    <a:extLst>
                      <a:ext uri="{FF2B5EF4-FFF2-40B4-BE49-F238E27FC236}">
                        <a16:creationId xmlns:a16="http://schemas.microsoft.com/office/drawing/2014/main" id="{44D6EB9C-BB9F-C84B-B705-17A205550592}"/>
                      </a:ext>
                    </a:extLst>
                  </p:cNvPr>
                  <p:cNvSpPr/>
                  <p:nvPr/>
                </p:nvSpPr>
                <p:spPr bwMode="auto">
                  <a:xfrm>
                    <a:off x="5547980" y="5982660"/>
                    <a:ext cx="567602" cy="559579"/>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914400" eaLnBrk="1" fontAlgn="auto" hangingPunct="1">
                      <a:spcBef>
                        <a:spcPts val="0"/>
                      </a:spcBef>
                      <a:spcAft>
                        <a:spcPts val="0"/>
                      </a:spcAft>
                      <a:defRPr/>
                    </a:pPr>
                    <a:endParaRPr lang="en-US" sz="1000" i="1" dirty="0">
                      <a:solidFill>
                        <a:prstClr val="black"/>
                      </a:solidFill>
                      <a:latin typeface="Times New Roman" panose="02020603050405020304" pitchFamily="18" charset="0"/>
                      <a:cs typeface="Times New Roman" panose="02020603050405020304" pitchFamily="18" charset="0"/>
                    </a:endParaRPr>
                  </a:p>
                </p:txBody>
              </p:sp>
              <p:grpSp>
                <p:nvGrpSpPr>
                  <p:cNvPr id="84" name="Group 83">
                    <a:extLst>
                      <a:ext uri="{FF2B5EF4-FFF2-40B4-BE49-F238E27FC236}">
                        <a16:creationId xmlns:a16="http://schemas.microsoft.com/office/drawing/2014/main" id="{4626DCD6-AB12-4140-A9B8-082936833331}"/>
                      </a:ext>
                    </a:extLst>
                  </p:cNvPr>
                  <p:cNvGrpSpPr/>
                  <p:nvPr/>
                </p:nvGrpSpPr>
                <p:grpSpPr>
                  <a:xfrm>
                    <a:off x="5713631" y="6102341"/>
                    <a:ext cx="300497" cy="311521"/>
                    <a:chOff x="7655938" y="3034082"/>
                    <a:chExt cx="1679419" cy="1977257"/>
                  </a:xfrm>
                </p:grpSpPr>
                <p:cxnSp>
                  <p:nvCxnSpPr>
                    <p:cNvPr id="85" name="Straight Arrow Connector 84">
                      <a:extLst>
                        <a:ext uri="{FF2B5EF4-FFF2-40B4-BE49-F238E27FC236}">
                          <a16:creationId xmlns:a16="http://schemas.microsoft.com/office/drawing/2014/main" id="{9F1E2A45-CD2A-904F-8B21-7AEDB91E3B74}"/>
                        </a:ext>
                      </a:extLst>
                    </p:cNvPr>
                    <p:cNvCxnSpPr>
                      <a:cxnSpLocks/>
                    </p:cNvCxnSpPr>
                    <p:nvPr/>
                  </p:nvCxnSpPr>
                  <p:spPr>
                    <a:xfrm flipV="1">
                      <a:off x="7655938" y="3034082"/>
                      <a:ext cx="0" cy="1977257"/>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AFE6E8D-3173-974C-8617-431A8D69F61A}"/>
                        </a:ext>
                      </a:extLst>
                    </p:cNvPr>
                    <p:cNvCxnSpPr>
                      <a:cxnSpLocks/>
                    </p:cNvCxnSpPr>
                    <p:nvPr/>
                  </p:nvCxnSpPr>
                  <p:spPr>
                    <a:xfrm>
                      <a:off x="7656324" y="4981108"/>
                      <a:ext cx="1679033"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81" name="TextBox 80">
                  <a:extLst>
                    <a:ext uri="{FF2B5EF4-FFF2-40B4-BE49-F238E27FC236}">
                      <a16:creationId xmlns:a16="http://schemas.microsoft.com/office/drawing/2014/main" id="{544F87BA-A123-A64D-9259-4C0D79EF9ECB}"/>
                    </a:ext>
                  </a:extLst>
                </p:cNvPr>
                <p:cNvSpPr txBox="1"/>
                <p:nvPr/>
              </p:nvSpPr>
              <p:spPr>
                <a:xfrm>
                  <a:off x="1421569" y="5591773"/>
                  <a:ext cx="378451" cy="184666"/>
                </a:xfrm>
                <a:prstGeom prst="rect">
                  <a:avLst/>
                </a:prstGeom>
                <a:noFill/>
              </p:spPr>
              <p:txBody>
                <a:bodyPr wrap="square" rtlCol="0">
                  <a:spAutoFit/>
                </a:bodyPr>
                <a:lstStyle/>
                <a:p>
                  <a:pPr algn="ctr"/>
                  <a:r>
                    <a:rPr lang="en-US" sz="600" i="1" dirty="0">
                      <a:latin typeface="Arial" panose="020B0604020202020204" pitchFamily="34" charset="0"/>
                      <a:cs typeface="Arial" panose="020B0604020202020204" pitchFamily="34" charset="0"/>
                    </a:rPr>
                    <a:t>Time</a:t>
                  </a:r>
                </a:p>
              </p:txBody>
            </p:sp>
            <p:sp>
              <p:nvSpPr>
                <p:cNvPr id="82" name="TextBox 81">
                  <a:extLst>
                    <a:ext uri="{FF2B5EF4-FFF2-40B4-BE49-F238E27FC236}">
                      <a16:creationId xmlns:a16="http://schemas.microsoft.com/office/drawing/2014/main" id="{9DE63099-C853-6340-A888-BB709E9A477F}"/>
                    </a:ext>
                  </a:extLst>
                </p:cNvPr>
                <p:cNvSpPr txBox="1"/>
                <p:nvPr/>
              </p:nvSpPr>
              <p:spPr>
                <a:xfrm rot="16200000">
                  <a:off x="1052726" y="5366805"/>
                  <a:ext cx="688147" cy="184666"/>
                </a:xfrm>
                <a:prstGeom prst="rect">
                  <a:avLst/>
                </a:prstGeom>
                <a:noFill/>
              </p:spPr>
              <p:txBody>
                <a:bodyPr wrap="square" rtlCol="0">
                  <a:spAutoFit/>
                </a:bodyPr>
                <a:lstStyle/>
                <a:p>
                  <a:pPr algn="ctr"/>
                  <a:r>
                    <a:rPr lang="en-US" sz="600" i="1" dirty="0">
                      <a:latin typeface="Arial" panose="020B0604020202020204" pitchFamily="34" charset="0"/>
                      <a:cs typeface="Arial" panose="020B0604020202020204" pitchFamily="34" charset="0"/>
                    </a:rPr>
                    <a:t>Carbon Stocks</a:t>
                  </a:r>
                </a:p>
              </p:txBody>
            </p:sp>
          </p:grpSp>
          <p:grpSp>
            <p:nvGrpSpPr>
              <p:cNvPr id="72" name="Group 71">
                <a:extLst>
                  <a:ext uri="{FF2B5EF4-FFF2-40B4-BE49-F238E27FC236}">
                    <a16:creationId xmlns:a16="http://schemas.microsoft.com/office/drawing/2014/main" id="{411EC430-9773-9949-A76B-6F260E170588}"/>
                  </a:ext>
                </a:extLst>
              </p:cNvPr>
              <p:cNvGrpSpPr/>
              <p:nvPr/>
            </p:nvGrpSpPr>
            <p:grpSpPr>
              <a:xfrm>
                <a:off x="7206616" y="5961535"/>
                <a:ext cx="264453" cy="275787"/>
                <a:chOff x="1877600" y="5952472"/>
                <a:chExt cx="215376" cy="177123"/>
              </a:xfrm>
            </p:grpSpPr>
            <p:grpSp>
              <p:nvGrpSpPr>
                <p:cNvPr id="76" name="Group 75">
                  <a:extLst>
                    <a:ext uri="{FF2B5EF4-FFF2-40B4-BE49-F238E27FC236}">
                      <a16:creationId xmlns:a16="http://schemas.microsoft.com/office/drawing/2014/main" id="{D320A7AD-8D4E-5F47-9F53-B6ECACE32601}"/>
                    </a:ext>
                  </a:extLst>
                </p:cNvPr>
                <p:cNvGrpSpPr/>
                <p:nvPr/>
              </p:nvGrpSpPr>
              <p:grpSpPr>
                <a:xfrm>
                  <a:off x="1877600" y="5952472"/>
                  <a:ext cx="210321" cy="177123"/>
                  <a:chOff x="7627448" y="3151403"/>
                  <a:chExt cx="1704286" cy="1168274"/>
                </a:xfrm>
              </p:grpSpPr>
              <p:sp>
                <p:nvSpPr>
                  <p:cNvPr id="78" name="Freeform 77">
                    <a:extLst>
                      <a:ext uri="{FF2B5EF4-FFF2-40B4-BE49-F238E27FC236}">
                        <a16:creationId xmlns:a16="http://schemas.microsoft.com/office/drawing/2014/main" id="{2F630E86-49B2-3B4A-9C66-A57F64C7AC63}"/>
                      </a:ext>
                    </a:extLst>
                  </p:cNvPr>
                  <p:cNvSpPr/>
                  <p:nvPr/>
                </p:nvSpPr>
                <p:spPr>
                  <a:xfrm>
                    <a:off x="7627448" y="3151403"/>
                    <a:ext cx="1704286" cy="578532"/>
                  </a:xfrm>
                  <a:custGeom>
                    <a:avLst/>
                    <a:gdLst>
                      <a:gd name="connsiteX0" fmla="*/ 0 w 1758950"/>
                      <a:gd name="connsiteY0" fmla="*/ 569036 h 585118"/>
                      <a:gd name="connsiteX1" fmla="*/ 622300 w 1758950"/>
                      <a:gd name="connsiteY1" fmla="*/ 549986 h 585118"/>
                      <a:gd name="connsiteX2" fmla="*/ 1308100 w 1758950"/>
                      <a:gd name="connsiteY2" fmla="*/ 257886 h 585118"/>
                      <a:gd name="connsiteX3" fmla="*/ 1555750 w 1758950"/>
                      <a:gd name="connsiteY3" fmla="*/ 29286 h 585118"/>
                      <a:gd name="connsiteX4" fmla="*/ 1758950 w 1758950"/>
                      <a:gd name="connsiteY4" fmla="*/ 10236 h 585118"/>
                      <a:gd name="connsiteX0" fmla="*/ 0 w 1758950"/>
                      <a:gd name="connsiteY0" fmla="*/ 566973 h 585444"/>
                      <a:gd name="connsiteX1" fmla="*/ 622300 w 1758950"/>
                      <a:gd name="connsiteY1" fmla="*/ 547923 h 585444"/>
                      <a:gd name="connsiteX2" fmla="*/ 1193800 w 1758950"/>
                      <a:gd name="connsiteY2" fmla="*/ 217723 h 585444"/>
                      <a:gd name="connsiteX3" fmla="*/ 1555750 w 1758950"/>
                      <a:gd name="connsiteY3" fmla="*/ 27223 h 585444"/>
                      <a:gd name="connsiteX4" fmla="*/ 1758950 w 1758950"/>
                      <a:gd name="connsiteY4" fmla="*/ 8173 h 585444"/>
                      <a:gd name="connsiteX0" fmla="*/ 0 w 1758950"/>
                      <a:gd name="connsiteY0" fmla="*/ 587606 h 606077"/>
                      <a:gd name="connsiteX1" fmla="*/ 622300 w 1758950"/>
                      <a:gd name="connsiteY1" fmla="*/ 568556 h 606077"/>
                      <a:gd name="connsiteX2" fmla="*/ 1193800 w 1758950"/>
                      <a:gd name="connsiteY2" fmla="*/ 238356 h 606077"/>
                      <a:gd name="connsiteX3" fmla="*/ 1555750 w 1758950"/>
                      <a:gd name="connsiteY3" fmla="*/ 47856 h 606077"/>
                      <a:gd name="connsiteX4" fmla="*/ 1758950 w 1758950"/>
                      <a:gd name="connsiteY4" fmla="*/ 3406 h 606077"/>
                      <a:gd name="connsiteX0" fmla="*/ 0 w 1758950"/>
                      <a:gd name="connsiteY0" fmla="*/ 589648 h 608119"/>
                      <a:gd name="connsiteX1" fmla="*/ 622300 w 1758950"/>
                      <a:gd name="connsiteY1" fmla="*/ 570598 h 608119"/>
                      <a:gd name="connsiteX2" fmla="*/ 1193800 w 1758950"/>
                      <a:gd name="connsiteY2" fmla="*/ 240398 h 608119"/>
                      <a:gd name="connsiteX3" fmla="*/ 1447800 w 1758950"/>
                      <a:gd name="connsiteY3" fmla="*/ 37198 h 608119"/>
                      <a:gd name="connsiteX4" fmla="*/ 1758950 w 1758950"/>
                      <a:gd name="connsiteY4" fmla="*/ 5448 h 608119"/>
                      <a:gd name="connsiteX0" fmla="*/ 0 w 1758950"/>
                      <a:gd name="connsiteY0" fmla="*/ 589061 h 608762"/>
                      <a:gd name="connsiteX1" fmla="*/ 622300 w 1758950"/>
                      <a:gd name="connsiteY1" fmla="*/ 570011 h 608762"/>
                      <a:gd name="connsiteX2" fmla="*/ 1123950 w 1758950"/>
                      <a:gd name="connsiteY2" fmla="*/ 220761 h 608762"/>
                      <a:gd name="connsiteX3" fmla="*/ 1447800 w 1758950"/>
                      <a:gd name="connsiteY3" fmla="*/ 36611 h 608762"/>
                      <a:gd name="connsiteX4" fmla="*/ 1758950 w 1758950"/>
                      <a:gd name="connsiteY4" fmla="*/ 4861 h 608762"/>
                      <a:gd name="connsiteX0" fmla="*/ 0 w 1758950"/>
                      <a:gd name="connsiteY0" fmla="*/ 589061 h 592200"/>
                      <a:gd name="connsiteX1" fmla="*/ 590550 w 1758950"/>
                      <a:gd name="connsiteY1" fmla="*/ 493811 h 592200"/>
                      <a:gd name="connsiteX2" fmla="*/ 1123950 w 1758950"/>
                      <a:gd name="connsiteY2" fmla="*/ 220761 h 592200"/>
                      <a:gd name="connsiteX3" fmla="*/ 1447800 w 1758950"/>
                      <a:gd name="connsiteY3" fmla="*/ 36611 h 592200"/>
                      <a:gd name="connsiteX4" fmla="*/ 1758950 w 1758950"/>
                      <a:gd name="connsiteY4" fmla="*/ 4861 h 59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950" h="592200">
                        <a:moveTo>
                          <a:pt x="0" y="589061"/>
                        </a:moveTo>
                        <a:cubicBezTo>
                          <a:pt x="202141" y="605465"/>
                          <a:pt x="403225" y="555194"/>
                          <a:pt x="590550" y="493811"/>
                        </a:cubicBezTo>
                        <a:cubicBezTo>
                          <a:pt x="777875" y="432428"/>
                          <a:pt x="981075" y="296961"/>
                          <a:pt x="1123950" y="220761"/>
                        </a:cubicBezTo>
                        <a:cubicBezTo>
                          <a:pt x="1266825" y="144561"/>
                          <a:pt x="1341967" y="72594"/>
                          <a:pt x="1447800" y="36611"/>
                        </a:cubicBezTo>
                        <a:cubicBezTo>
                          <a:pt x="1553633" y="628"/>
                          <a:pt x="1694921" y="-6252"/>
                          <a:pt x="1758950" y="4861"/>
                        </a:cubicBezTo>
                      </a:path>
                    </a:pathLst>
                  </a:custGeom>
                  <a:noFill/>
                  <a:ln w="952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E8DCB760-A7A4-B04F-9804-D767763EC3BB}"/>
                      </a:ext>
                    </a:extLst>
                  </p:cNvPr>
                  <p:cNvSpPr/>
                  <p:nvPr/>
                </p:nvSpPr>
                <p:spPr>
                  <a:xfrm flipV="1">
                    <a:off x="7643717" y="3767031"/>
                    <a:ext cx="1646056" cy="552646"/>
                  </a:xfrm>
                  <a:custGeom>
                    <a:avLst/>
                    <a:gdLst>
                      <a:gd name="connsiteX0" fmla="*/ 0 w 1758950"/>
                      <a:gd name="connsiteY0" fmla="*/ 569036 h 585118"/>
                      <a:gd name="connsiteX1" fmla="*/ 622300 w 1758950"/>
                      <a:gd name="connsiteY1" fmla="*/ 549986 h 585118"/>
                      <a:gd name="connsiteX2" fmla="*/ 1308100 w 1758950"/>
                      <a:gd name="connsiteY2" fmla="*/ 257886 h 585118"/>
                      <a:gd name="connsiteX3" fmla="*/ 1555750 w 1758950"/>
                      <a:gd name="connsiteY3" fmla="*/ 29286 h 585118"/>
                      <a:gd name="connsiteX4" fmla="*/ 1758950 w 1758950"/>
                      <a:gd name="connsiteY4" fmla="*/ 10236 h 585118"/>
                      <a:gd name="connsiteX0" fmla="*/ 0 w 1758950"/>
                      <a:gd name="connsiteY0" fmla="*/ 566973 h 585444"/>
                      <a:gd name="connsiteX1" fmla="*/ 622300 w 1758950"/>
                      <a:gd name="connsiteY1" fmla="*/ 547923 h 585444"/>
                      <a:gd name="connsiteX2" fmla="*/ 1193800 w 1758950"/>
                      <a:gd name="connsiteY2" fmla="*/ 217723 h 585444"/>
                      <a:gd name="connsiteX3" fmla="*/ 1555750 w 1758950"/>
                      <a:gd name="connsiteY3" fmla="*/ 27223 h 585444"/>
                      <a:gd name="connsiteX4" fmla="*/ 1758950 w 1758950"/>
                      <a:gd name="connsiteY4" fmla="*/ 8173 h 585444"/>
                      <a:gd name="connsiteX0" fmla="*/ 0 w 1758950"/>
                      <a:gd name="connsiteY0" fmla="*/ 587606 h 606077"/>
                      <a:gd name="connsiteX1" fmla="*/ 622300 w 1758950"/>
                      <a:gd name="connsiteY1" fmla="*/ 568556 h 606077"/>
                      <a:gd name="connsiteX2" fmla="*/ 1193800 w 1758950"/>
                      <a:gd name="connsiteY2" fmla="*/ 238356 h 606077"/>
                      <a:gd name="connsiteX3" fmla="*/ 1555750 w 1758950"/>
                      <a:gd name="connsiteY3" fmla="*/ 47856 h 606077"/>
                      <a:gd name="connsiteX4" fmla="*/ 1758950 w 1758950"/>
                      <a:gd name="connsiteY4" fmla="*/ 3406 h 606077"/>
                      <a:gd name="connsiteX0" fmla="*/ 0 w 1758950"/>
                      <a:gd name="connsiteY0" fmla="*/ 589648 h 608119"/>
                      <a:gd name="connsiteX1" fmla="*/ 622300 w 1758950"/>
                      <a:gd name="connsiteY1" fmla="*/ 570598 h 608119"/>
                      <a:gd name="connsiteX2" fmla="*/ 1193800 w 1758950"/>
                      <a:gd name="connsiteY2" fmla="*/ 240398 h 608119"/>
                      <a:gd name="connsiteX3" fmla="*/ 1447800 w 1758950"/>
                      <a:gd name="connsiteY3" fmla="*/ 37198 h 608119"/>
                      <a:gd name="connsiteX4" fmla="*/ 1758950 w 1758950"/>
                      <a:gd name="connsiteY4" fmla="*/ 5448 h 608119"/>
                      <a:gd name="connsiteX0" fmla="*/ 0 w 1758950"/>
                      <a:gd name="connsiteY0" fmla="*/ 589061 h 608762"/>
                      <a:gd name="connsiteX1" fmla="*/ 622300 w 1758950"/>
                      <a:gd name="connsiteY1" fmla="*/ 570011 h 608762"/>
                      <a:gd name="connsiteX2" fmla="*/ 1123950 w 1758950"/>
                      <a:gd name="connsiteY2" fmla="*/ 220761 h 608762"/>
                      <a:gd name="connsiteX3" fmla="*/ 1447800 w 1758950"/>
                      <a:gd name="connsiteY3" fmla="*/ 36611 h 608762"/>
                      <a:gd name="connsiteX4" fmla="*/ 1758950 w 1758950"/>
                      <a:gd name="connsiteY4" fmla="*/ 4861 h 608762"/>
                      <a:gd name="connsiteX0" fmla="*/ 0 w 1758950"/>
                      <a:gd name="connsiteY0" fmla="*/ 589061 h 592200"/>
                      <a:gd name="connsiteX1" fmla="*/ 590550 w 1758950"/>
                      <a:gd name="connsiteY1" fmla="*/ 493811 h 592200"/>
                      <a:gd name="connsiteX2" fmla="*/ 1123950 w 1758950"/>
                      <a:gd name="connsiteY2" fmla="*/ 220761 h 592200"/>
                      <a:gd name="connsiteX3" fmla="*/ 1447800 w 1758950"/>
                      <a:gd name="connsiteY3" fmla="*/ 36611 h 592200"/>
                      <a:gd name="connsiteX4" fmla="*/ 1758950 w 1758950"/>
                      <a:gd name="connsiteY4" fmla="*/ 4861 h 59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950" h="592200">
                        <a:moveTo>
                          <a:pt x="0" y="589061"/>
                        </a:moveTo>
                        <a:cubicBezTo>
                          <a:pt x="202141" y="605465"/>
                          <a:pt x="403225" y="555194"/>
                          <a:pt x="590550" y="493811"/>
                        </a:cubicBezTo>
                        <a:cubicBezTo>
                          <a:pt x="777875" y="432428"/>
                          <a:pt x="981075" y="296961"/>
                          <a:pt x="1123950" y="220761"/>
                        </a:cubicBezTo>
                        <a:cubicBezTo>
                          <a:pt x="1266825" y="144561"/>
                          <a:pt x="1341967" y="72594"/>
                          <a:pt x="1447800" y="36611"/>
                        </a:cubicBezTo>
                        <a:cubicBezTo>
                          <a:pt x="1553633" y="628"/>
                          <a:pt x="1694921" y="-6252"/>
                          <a:pt x="1758950" y="4861"/>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7" name="Straight Connector 76">
                  <a:extLst>
                    <a:ext uri="{FF2B5EF4-FFF2-40B4-BE49-F238E27FC236}">
                      <a16:creationId xmlns:a16="http://schemas.microsoft.com/office/drawing/2014/main" id="{441576C1-D0C2-2F40-A667-ADD21ADFE339}"/>
                    </a:ext>
                  </a:extLst>
                </p:cNvPr>
                <p:cNvCxnSpPr>
                  <a:cxnSpLocks/>
                </p:cNvCxnSpPr>
                <p:nvPr/>
              </p:nvCxnSpPr>
              <p:spPr>
                <a:xfrm flipV="1">
                  <a:off x="1877600" y="6040778"/>
                  <a:ext cx="215376" cy="3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51B6133-BA2A-6943-91A3-CE49FA1FB9D5}"/>
                  </a:ext>
                </a:extLst>
              </p:cNvPr>
              <p:cNvGrpSpPr/>
              <p:nvPr/>
            </p:nvGrpSpPr>
            <p:grpSpPr>
              <a:xfrm>
                <a:off x="7183365" y="6067789"/>
                <a:ext cx="61300" cy="83766"/>
                <a:chOff x="2074593" y="1653648"/>
                <a:chExt cx="70455" cy="105751"/>
              </a:xfrm>
            </p:grpSpPr>
            <p:sp>
              <p:nvSpPr>
                <p:cNvPr id="74" name="Isosceles Triangle 204">
                  <a:extLst>
                    <a:ext uri="{FF2B5EF4-FFF2-40B4-BE49-F238E27FC236}">
                      <a16:creationId xmlns:a16="http://schemas.microsoft.com/office/drawing/2014/main" id="{BB41E2EC-C616-E846-84F7-2CE39C582420}"/>
                    </a:ext>
                  </a:extLst>
                </p:cNvPr>
                <p:cNvSpPr/>
                <p:nvPr/>
              </p:nvSpPr>
              <p:spPr>
                <a:xfrm>
                  <a:off x="2076750" y="1700324"/>
                  <a:ext cx="68298" cy="59075"/>
                </a:xfrm>
                <a:prstGeom prst="triangl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205">
                  <a:extLst>
                    <a:ext uri="{FF2B5EF4-FFF2-40B4-BE49-F238E27FC236}">
                      <a16:creationId xmlns:a16="http://schemas.microsoft.com/office/drawing/2014/main" id="{4A256492-CBD8-BE4F-A7A2-D47FA87F8EFE}"/>
                    </a:ext>
                  </a:extLst>
                </p:cNvPr>
                <p:cNvSpPr/>
                <p:nvPr/>
              </p:nvSpPr>
              <p:spPr>
                <a:xfrm flipV="1">
                  <a:off x="2074593" y="1653648"/>
                  <a:ext cx="68298" cy="59075"/>
                </a:xfrm>
                <a:prstGeom prst="triangl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9" name="TextBox 48">
              <a:extLst>
                <a:ext uri="{FF2B5EF4-FFF2-40B4-BE49-F238E27FC236}">
                  <a16:creationId xmlns:a16="http://schemas.microsoft.com/office/drawing/2014/main" id="{E6F3CB5F-8885-0145-8A99-45C488C0D69E}"/>
                </a:ext>
              </a:extLst>
            </p:cNvPr>
            <p:cNvSpPr txBox="1"/>
            <p:nvPr/>
          </p:nvSpPr>
          <p:spPr>
            <a:xfrm>
              <a:off x="6167494" y="4726413"/>
              <a:ext cx="2441524" cy="299270"/>
            </a:xfrm>
            <a:prstGeom prst="rect">
              <a:avLst/>
            </a:prstGeom>
            <a:noFill/>
          </p:spPr>
          <p:txBody>
            <a:bodyPr wrap="square" rtlCol="0">
              <a:spAutoFit/>
            </a:bodyPr>
            <a:lstStyle/>
            <a:p>
              <a:pPr algn="ctr"/>
              <a:r>
                <a:rPr lang="en-US" sz="800" b="1" dirty="0">
                  <a:highlight>
                    <a:srgbClr val="FFFF00"/>
                  </a:highlight>
                  <a:latin typeface="Arial" panose="020B0604020202020204" pitchFamily="34" charset="0"/>
                  <a:cs typeface="Arial" panose="020B0604020202020204" pitchFamily="34" charset="0"/>
                </a:rPr>
                <a:t>Abiotic Resources &amp; Stressors</a:t>
              </a:r>
            </a:p>
            <a:p>
              <a:pPr algn="ctr"/>
              <a:r>
                <a:rPr lang="en-US" sz="800" dirty="0">
                  <a:latin typeface="Arial" panose="020B0604020202020204" pitchFamily="34" charset="0"/>
                  <a:cs typeface="Arial" panose="020B0604020202020204" pitchFamily="34" charset="0"/>
                </a:rPr>
                <a:t>(water level, phosphorus, sediment, salinity)</a:t>
              </a:r>
            </a:p>
          </p:txBody>
        </p:sp>
        <p:sp>
          <p:nvSpPr>
            <p:cNvPr id="50" name="TextBox 49">
              <a:extLst>
                <a:ext uri="{FF2B5EF4-FFF2-40B4-BE49-F238E27FC236}">
                  <a16:creationId xmlns:a16="http://schemas.microsoft.com/office/drawing/2014/main" id="{3EEA7E3E-449D-8E4B-A4B2-10CFF7342E16}"/>
                </a:ext>
              </a:extLst>
            </p:cNvPr>
            <p:cNvSpPr txBox="1"/>
            <p:nvPr/>
          </p:nvSpPr>
          <p:spPr>
            <a:xfrm>
              <a:off x="6312370" y="4408548"/>
              <a:ext cx="774029"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Vegetation</a:t>
              </a:r>
              <a:endParaRPr lang="en-US" sz="8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2C6A97B4-E253-E74E-9743-F4A1271369BE}"/>
                </a:ext>
              </a:extLst>
            </p:cNvPr>
            <p:cNvSpPr txBox="1"/>
            <p:nvPr/>
          </p:nvSpPr>
          <p:spPr>
            <a:xfrm>
              <a:off x="7012060" y="4043211"/>
              <a:ext cx="774029" cy="190445"/>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Consumers</a:t>
              </a:r>
              <a:endParaRPr lang="en-US" sz="800"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93F9E093-457B-A342-91A6-36C5FE7F2557}"/>
                </a:ext>
              </a:extLst>
            </p:cNvPr>
            <p:cNvSpPr txBox="1"/>
            <p:nvPr/>
          </p:nvSpPr>
          <p:spPr>
            <a:xfrm>
              <a:off x="7698801" y="4342146"/>
              <a:ext cx="705372" cy="33855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Detritus &amp; Microbes</a:t>
              </a:r>
              <a:endParaRPr lang="en-US" sz="800" dirty="0">
                <a:latin typeface="Arial" panose="020B0604020202020204" pitchFamily="34" charset="0"/>
                <a:cs typeface="Arial" panose="020B0604020202020204" pitchFamily="34" charset="0"/>
              </a:endParaRPr>
            </a:p>
          </p:txBody>
        </p:sp>
        <p:sp>
          <p:nvSpPr>
            <p:cNvPr id="53" name="Arc 52">
              <a:extLst>
                <a:ext uri="{FF2B5EF4-FFF2-40B4-BE49-F238E27FC236}">
                  <a16:creationId xmlns:a16="http://schemas.microsoft.com/office/drawing/2014/main" id="{86768E94-AD54-4B4B-A590-71D432DA44A4}"/>
                </a:ext>
              </a:extLst>
            </p:cNvPr>
            <p:cNvSpPr/>
            <p:nvPr/>
          </p:nvSpPr>
          <p:spPr>
            <a:xfrm>
              <a:off x="7900723" y="4212872"/>
              <a:ext cx="220603" cy="219923"/>
            </a:xfrm>
            <a:prstGeom prst="arc">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a:extLst>
                <a:ext uri="{FF2B5EF4-FFF2-40B4-BE49-F238E27FC236}">
                  <a16:creationId xmlns:a16="http://schemas.microsoft.com/office/drawing/2014/main" id="{8C7B30A1-55AA-924B-8171-40E49EC580F1}"/>
                </a:ext>
              </a:extLst>
            </p:cNvPr>
            <p:cNvSpPr/>
            <p:nvPr/>
          </p:nvSpPr>
          <p:spPr>
            <a:xfrm rot="5400000">
              <a:off x="7901063" y="4543217"/>
              <a:ext cx="220603" cy="219923"/>
            </a:xfrm>
            <a:prstGeom prst="arc">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7F27430B-CA4F-494A-A6FC-BD41A9770479}"/>
                </a:ext>
              </a:extLst>
            </p:cNvPr>
            <p:cNvSpPr/>
            <p:nvPr/>
          </p:nvSpPr>
          <p:spPr>
            <a:xfrm rot="10800000">
              <a:off x="6617408" y="4542877"/>
              <a:ext cx="220603" cy="219923"/>
            </a:xfrm>
            <a:prstGeom prst="arc">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D160D801-F5A4-B043-931E-55EB2DF364D1}"/>
                </a:ext>
              </a:extLst>
            </p:cNvPr>
            <p:cNvSpPr/>
            <p:nvPr/>
          </p:nvSpPr>
          <p:spPr>
            <a:xfrm flipH="1">
              <a:off x="6617408" y="4212872"/>
              <a:ext cx="220603" cy="219923"/>
            </a:xfrm>
            <a:prstGeom prst="arc">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TextBox 56">
              <a:extLst>
                <a:ext uri="{FF2B5EF4-FFF2-40B4-BE49-F238E27FC236}">
                  <a16:creationId xmlns:a16="http://schemas.microsoft.com/office/drawing/2014/main" id="{F3C27D1C-286B-B74F-A77E-3CE819689B16}"/>
                </a:ext>
              </a:extLst>
            </p:cNvPr>
            <p:cNvSpPr txBox="1"/>
            <p:nvPr/>
          </p:nvSpPr>
          <p:spPr>
            <a:xfrm>
              <a:off x="7102628" y="4323257"/>
              <a:ext cx="576280" cy="33855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Carbon Fluxes</a:t>
              </a:r>
              <a:endParaRPr lang="en-US" sz="800" dirty="0">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5B9EDB03-2559-864D-A34E-CDD5FB68CD46}"/>
                </a:ext>
              </a:extLst>
            </p:cNvPr>
            <p:cNvCxnSpPr>
              <a:cxnSpLocks/>
            </p:cNvCxnSpPr>
            <p:nvPr/>
          </p:nvCxnSpPr>
          <p:spPr>
            <a:xfrm>
              <a:off x="7369367" y="4212872"/>
              <a:ext cx="0" cy="107904"/>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BFE4F6F-C5B8-9548-8F46-7122D3D003D1}"/>
                </a:ext>
              </a:extLst>
            </p:cNvPr>
            <p:cNvCxnSpPr>
              <a:cxnSpLocks/>
            </p:cNvCxnSpPr>
            <p:nvPr/>
          </p:nvCxnSpPr>
          <p:spPr>
            <a:xfrm>
              <a:off x="7369707" y="4614127"/>
              <a:ext cx="0" cy="107904"/>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25D5DEC-BC88-8A45-84CA-11868475239D}"/>
                </a:ext>
              </a:extLst>
            </p:cNvPr>
            <p:cNvCxnSpPr>
              <a:cxnSpLocks/>
            </p:cNvCxnSpPr>
            <p:nvPr/>
          </p:nvCxnSpPr>
          <p:spPr>
            <a:xfrm rot="5400000">
              <a:off x="7716361" y="4453803"/>
              <a:ext cx="0" cy="10790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BA039BD-809E-CA4A-86D1-F506856B2F1C}"/>
                </a:ext>
              </a:extLst>
            </p:cNvPr>
            <p:cNvCxnSpPr>
              <a:cxnSpLocks/>
            </p:cNvCxnSpPr>
            <p:nvPr/>
          </p:nvCxnSpPr>
          <p:spPr>
            <a:xfrm rot="5400000">
              <a:off x="7090714" y="4453803"/>
              <a:ext cx="0" cy="107904"/>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2" name="Graphic 61" descr="Customer review RTL">
              <a:extLst>
                <a:ext uri="{FF2B5EF4-FFF2-40B4-BE49-F238E27FC236}">
                  <a16:creationId xmlns:a16="http://schemas.microsoft.com/office/drawing/2014/main" id="{E9E0AC7F-D9D8-9D43-84EE-387ED18DFD0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70800" y="2521118"/>
              <a:ext cx="238763" cy="238763"/>
            </a:xfrm>
            <a:prstGeom prst="rect">
              <a:avLst/>
            </a:prstGeom>
          </p:spPr>
        </p:pic>
        <p:pic>
          <p:nvPicPr>
            <p:cNvPr id="63" name="Graphic 62" descr="Rain">
              <a:extLst>
                <a:ext uri="{FF2B5EF4-FFF2-40B4-BE49-F238E27FC236}">
                  <a16:creationId xmlns:a16="http://schemas.microsoft.com/office/drawing/2014/main" id="{2E4F1586-4798-F64B-85FD-1DEF68F6BE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85570" y="1735376"/>
              <a:ext cx="280876" cy="280876"/>
            </a:xfrm>
            <a:prstGeom prst="rect">
              <a:avLst/>
            </a:prstGeom>
          </p:spPr>
        </p:pic>
        <p:pic>
          <p:nvPicPr>
            <p:cNvPr id="64" name="Graphic 63" descr="Rainy scene">
              <a:extLst>
                <a:ext uri="{FF2B5EF4-FFF2-40B4-BE49-F238E27FC236}">
                  <a16:creationId xmlns:a16="http://schemas.microsoft.com/office/drawing/2014/main" id="{3065969A-2AFF-DB4D-AEF2-F0B639E7B18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45899" y="2550376"/>
              <a:ext cx="224371" cy="224371"/>
            </a:xfrm>
            <a:prstGeom prst="rect">
              <a:avLst/>
            </a:prstGeom>
          </p:spPr>
        </p:pic>
        <p:sp>
          <p:nvSpPr>
            <p:cNvPr id="65" name="Freeform 311">
              <a:extLst>
                <a:ext uri="{FF2B5EF4-FFF2-40B4-BE49-F238E27FC236}">
                  <a16:creationId xmlns:a16="http://schemas.microsoft.com/office/drawing/2014/main" id="{3748F733-99D5-D942-A463-713E476B4581}"/>
                </a:ext>
              </a:extLst>
            </p:cNvPr>
            <p:cNvSpPr/>
            <p:nvPr/>
          </p:nvSpPr>
          <p:spPr>
            <a:xfrm rot="20479589">
              <a:off x="8648692" y="3206561"/>
              <a:ext cx="294673" cy="152708"/>
            </a:xfrm>
            <a:custGeom>
              <a:avLst/>
              <a:gdLst>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0397 h 249522"/>
                <a:gd name="connsiteX1" fmla="*/ 247650 w 1409700"/>
                <a:gd name="connsiteY1" fmla="*/ 10872 h 249522"/>
                <a:gd name="connsiteX2" fmla="*/ 266700 w 1409700"/>
                <a:gd name="connsiteY2" fmla="*/ 239472 h 249522"/>
                <a:gd name="connsiteX3" fmla="*/ 409575 w 1409700"/>
                <a:gd name="connsiteY3" fmla="*/ 58497 h 249522"/>
                <a:gd name="connsiteX4" fmla="*/ 581025 w 1409700"/>
                <a:gd name="connsiteY4" fmla="*/ 1347 h 249522"/>
                <a:gd name="connsiteX5" fmla="*/ 567612 w 1409700"/>
                <a:gd name="connsiteY5" fmla="*/ 103895 h 249522"/>
                <a:gd name="connsiteX6" fmla="*/ 581025 w 1409700"/>
                <a:gd name="connsiteY6" fmla="*/ 248997 h 249522"/>
                <a:gd name="connsiteX7" fmla="*/ 723900 w 1409700"/>
                <a:gd name="connsiteY7" fmla="*/ 48972 h 249522"/>
                <a:gd name="connsiteX8" fmla="*/ 885825 w 1409700"/>
                <a:gd name="connsiteY8" fmla="*/ 20397 h 249522"/>
                <a:gd name="connsiteX9" fmla="*/ 876300 w 1409700"/>
                <a:gd name="connsiteY9" fmla="*/ 248997 h 249522"/>
                <a:gd name="connsiteX10" fmla="*/ 1038225 w 1409700"/>
                <a:gd name="connsiteY10" fmla="*/ 29922 h 249522"/>
                <a:gd name="connsiteX11" fmla="*/ 1409700 w 1409700"/>
                <a:gd name="connsiteY11" fmla="*/ 20397 h 249522"/>
                <a:gd name="connsiteX12" fmla="*/ 1409700 w 1409700"/>
                <a:gd name="connsiteY12" fmla="*/ 20397 h 249522"/>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29215 h 258084"/>
                <a:gd name="connsiteX1" fmla="*/ 247650 w 1409700"/>
                <a:gd name="connsiteY1" fmla="*/ 19690 h 258084"/>
                <a:gd name="connsiteX2" fmla="*/ 266700 w 1409700"/>
                <a:gd name="connsiteY2" fmla="*/ 248290 h 258084"/>
                <a:gd name="connsiteX3" fmla="*/ 409575 w 1409700"/>
                <a:gd name="connsiteY3" fmla="*/ 67315 h 258084"/>
                <a:gd name="connsiteX4" fmla="*/ 581025 w 1409700"/>
                <a:gd name="connsiteY4" fmla="*/ 10165 h 258084"/>
                <a:gd name="connsiteX5" fmla="*/ 581025 w 1409700"/>
                <a:gd name="connsiteY5" fmla="*/ 257815 h 258084"/>
                <a:gd name="connsiteX6" fmla="*/ 723900 w 1409700"/>
                <a:gd name="connsiteY6" fmla="*/ 57790 h 258084"/>
                <a:gd name="connsiteX7" fmla="*/ 885825 w 1409700"/>
                <a:gd name="connsiteY7" fmla="*/ 29215 h 258084"/>
                <a:gd name="connsiteX8" fmla="*/ 876300 w 1409700"/>
                <a:gd name="connsiteY8" fmla="*/ 257815 h 258084"/>
                <a:gd name="connsiteX9" fmla="*/ 1038225 w 1409700"/>
                <a:gd name="connsiteY9" fmla="*/ 38740 h 258084"/>
                <a:gd name="connsiteX10" fmla="*/ 1409700 w 1409700"/>
                <a:gd name="connsiteY10" fmla="*/ 29215 h 258084"/>
                <a:gd name="connsiteX11" fmla="*/ 1409700 w 1409700"/>
                <a:gd name="connsiteY11" fmla="*/ 29215 h 258084"/>
                <a:gd name="connsiteX0" fmla="*/ 0 w 1409700"/>
                <a:gd name="connsiteY0" fmla="*/ 39776 h 268652"/>
                <a:gd name="connsiteX1" fmla="*/ 247650 w 1409700"/>
                <a:gd name="connsiteY1" fmla="*/ 30251 h 268652"/>
                <a:gd name="connsiteX2" fmla="*/ 266700 w 1409700"/>
                <a:gd name="connsiteY2" fmla="*/ 258851 h 268652"/>
                <a:gd name="connsiteX3" fmla="*/ 409575 w 1409700"/>
                <a:gd name="connsiteY3" fmla="*/ 77876 h 268652"/>
                <a:gd name="connsiteX4" fmla="*/ 581025 w 1409700"/>
                <a:gd name="connsiteY4" fmla="*/ 20726 h 268652"/>
                <a:gd name="connsiteX5" fmla="*/ 581025 w 1409700"/>
                <a:gd name="connsiteY5" fmla="*/ 268376 h 268652"/>
                <a:gd name="connsiteX6" fmla="*/ 723900 w 1409700"/>
                <a:gd name="connsiteY6" fmla="*/ 68351 h 268652"/>
                <a:gd name="connsiteX7" fmla="*/ 885825 w 1409700"/>
                <a:gd name="connsiteY7" fmla="*/ 11201 h 268652"/>
                <a:gd name="connsiteX8" fmla="*/ 876300 w 1409700"/>
                <a:gd name="connsiteY8" fmla="*/ 268376 h 268652"/>
                <a:gd name="connsiteX9" fmla="*/ 1038225 w 1409700"/>
                <a:gd name="connsiteY9" fmla="*/ 49301 h 268652"/>
                <a:gd name="connsiteX10" fmla="*/ 1409700 w 1409700"/>
                <a:gd name="connsiteY10" fmla="*/ 39776 h 268652"/>
                <a:gd name="connsiteX11" fmla="*/ 1409700 w 1409700"/>
                <a:gd name="connsiteY11" fmla="*/ 39776 h 268652"/>
                <a:gd name="connsiteX0" fmla="*/ 0 w 1409700"/>
                <a:gd name="connsiteY0" fmla="*/ 39776 h 268652"/>
                <a:gd name="connsiteX1" fmla="*/ 247650 w 1409700"/>
                <a:gd name="connsiteY1" fmla="*/ 30251 h 268652"/>
                <a:gd name="connsiteX2" fmla="*/ 266700 w 1409700"/>
                <a:gd name="connsiteY2" fmla="*/ 258851 h 268652"/>
                <a:gd name="connsiteX3" fmla="*/ 409575 w 1409700"/>
                <a:gd name="connsiteY3" fmla="*/ 77876 h 268652"/>
                <a:gd name="connsiteX4" fmla="*/ 581025 w 1409700"/>
                <a:gd name="connsiteY4" fmla="*/ 20726 h 268652"/>
                <a:gd name="connsiteX5" fmla="*/ 581025 w 1409700"/>
                <a:gd name="connsiteY5" fmla="*/ 268376 h 268652"/>
                <a:gd name="connsiteX6" fmla="*/ 723900 w 1409700"/>
                <a:gd name="connsiteY6" fmla="*/ 68351 h 268652"/>
                <a:gd name="connsiteX7" fmla="*/ 885825 w 1409700"/>
                <a:gd name="connsiteY7" fmla="*/ 11201 h 268652"/>
                <a:gd name="connsiteX8" fmla="*/ 876300 w 1409700"/>
                <a:gd name="connsiteY8" fmla="*/ 268376 h 268652"/>
                <a:gd name="connsiteX9" fmla="*/ 1038225 w 1409700"/>
                <a:gd name="connsiteY9" fmla="*/ 1676 h 268652"/>
                <a:gd name="connsiteX10" fmla="*/ 1409700 w 1409700"/>
                <a:gd name="connsiteY10" fmla="*/ 39776 h 268652"/>
                <a:gd name="connsiteX11" fmla="*/ 1409700 w 1409700"/>
                <a:gd name="connsiteY11" fmla="*/ 39776 h 268652"/>
                <a:gd name="connsiteX0" fmla="*/ 0 w 1439814"/>
                <a:gd name="connsiteY0" fmla="*/ 39776 h 268652"/>
                <a:gd name="connsiteX1" fmla="*/ 247650 w 1439814"/>
                <a:gd name="connsiteY1" fmla="*/ 30251 h 268652"/>
                <a:gd name="connsiteX2" fmla="*/ 266700 w 1439814"/>
                <a:gd name="connsiteY2" fmla="*/ 258851 h 268652"/>
                <a:gd name="connsiteX3" fmla="*/ 409575 w 1439814"/>
                <a:gd name="connsiteY3" fmla="*/ 77876 h 268652"/>
                <a:gd name="connsiteX4" fmla="*/ 581025 w 1439814"/>
                <a:gd name="connsiteY4" fmla="*/ 20726 h 268652"/>
                <a:gd name="connsiteX5" fmla="*/ 581025 w 1439814"/>
                <a:gd name="connsiteY5" fmla="*/ 268376 h 268652"/>
                <a:gd name="connsiteX6" fmla="*/ 723900 w 1439814"/>
                <a:gd name="connsiteY6" fmla="*/ 68351 h 268652"/>
                <a:gd name="connsiteX7" fmla="*/ 885825 w 1439814"/>
                <a:gd name="connsiteY7" fmla="*/ 11201 h 268652"/>
                <a:gd name="connsiteX8" fmla="*/ 876300 w 1439814"/>
                <a:gd name="connsiteY8" fmla="*/ 268376 h 268652"/>
                <a:gd name="connsiteX9" fmla="*/ 1038225 w 1439814"/>
                <a:gd name="connsiteY9" fmla="*/ 1676 h 268652"/>
                <a:gd name="connsiteX10" fmla="*/ 1409700 w 1439814"/>
                <a:gd name="connsiteY10" fmla="*/ 39776 h 268652"/>
                <a:gd name="connsiteX11" fmla="*/ 1419225 w 1439814"/>
                <a:gd name="connsiteY11" fmla="*/ 1676 h 268652"/>
                <a:gd name="connsiteX0" fmla="*/ 0 w 1409700"/>
                <a:gd name="connsiteY0" fmla="*/ 39776 h 268652"/>
                <a:gd name="connsiteX1" fmla="*/ 247650 w 1409700"/>
                <a:gd name="connsiteY1" fmla="*/ 30251 h 268652"/>
                <a:gd name="connsiteX2" fmla="*/ 266700 w 1409700"/>
                <a:gd name="connsiteY2" fmla="*/ 258851 h 268652"/>
                <a:gd name="connsiteX3" fmla="*/ 409575 w 1409700"/>
                <a:gd name="connsiteY3" fmla="*/ 77876 h 268652"/>
                <a:gd name="connsiteX4" fmla="*/ 581025 w 1409700"/>
                <a:gd name="connsiteY4" fmla="*/ 20726 h 268652"/>
                <a:gd name="connsiteX5" fmla="*/ 581025 w 1409700"/>
                <a:gd name="connsiteY5" fmla="*/ 268376 h 268652"/>
                <a:gd name="connsiteX6" fmla="*/ 723900 w 1409700"/>
                <a:gd name="connsiteY6" fmla="*/ 68351 h 268652"/>
                <a:gd name="connsiteX7" fmla="*/ 885825 w 1409700"/>
                <a:gd name="connsiteY7" fmla="*/ 11201 h 268652"/>
                <a:gd name="connsiteX8" fmla="*/ 876300 w 1409700"/>
                <a:gd name="connsiteY8" fmla="*/ 268376 h 268652"/>
                <a:gd name="connsiteX9" fmla="*/ 1038225 w 1409700"/>
                <a:gd name="connsiteY9" fmla="*/ 1676 h 268652"/>
                <a:gd name="connsiteX10" fmla="*/ 1409700 w 1409700"/>
                <a:gd name="connsiteY10" fmla="*/ 39776 h 268652"/>
                <a:gd name="connsiteX0" fmla="*/ 0 w 1419225"/>
                <a:gd name="connsiteY0" fmla="*/ 61360 h 290236"/>
                <a:gd name="connsiteX1" fmla="*/ 247650 w 1419225"/>
                <a:gd name="connsiteY1" fmla="*/ 51835 h 290236"/>
                <a:gd name="connsiteX2" fmla="*/ 266700 w 1419225"/>
                <a:gd name="connsiteY2" fmla="*/ 280435 h 290236"/>
                <a:gd name="connsiteX3" fmla="*/ 409575 w 1419225"/>
                <a:gd name="connsiteY3" fmla="*/ 99460 h 290236"/>
                <a:gd name="connsiteX4" fmla="*/ 581025 w 1419225"/>
                <a:gd name="connsiteY4" fmla="*/ 42310 h 290236"/>
                <a:gd name="connsiteX5" fmla="*/ 581025 w 1419225"/>
                <a:gd name="connsiteY5" fmla="*/ 289960 h 290236"/>
                <a:gd name="connsiteX6" fmla="*/ 723900 w 1419225"/>
                <a:gd name="connsiteY6" fmla="*/ 89935 h 290236"/>
                <a:gd name="connsiteX7" fmla="*/ 885825 w 1419225"/>
                <a:gd name="connsiteY7" fmla="*/ 32785 h 290236"/>
                <a:gd name="connsiteX8" fmla="*/ 876300 w 1419225"/>
                <a:gd name="connsiteY8" fmla="*/ 289960 h 290236"/>
                <a:gd name="connsiteX9" fmla="*/ 1038225 w 1419225"/>
                <a:gd name="connsiteY9" fmla="*/ 23260 h 290236"/>
                <a:gd name="connsiteX10" fmla="*/ 1419225 w 1419225"/>
                <a:gd name="connsiteY10" fmla="*/ 13735 h 290236"/>
                <a:gd name="connsiteX0" fmla="*/ 0 w 1419225"/>
                <a:gd name="connsiteY0" fmla="*/ 47625 h 276501"/>
                <a:gd name="connsiteX1" fmla="*/ 247650 w 1419225"/>
                <a:gd name="connsiteY1" fmla="*/ 38100 h 276501"/>
                <a:gd name="connsiteX2" fmla="*/ 266700 w 1419225"/>
                <a:gd name="connsiteY2" fmla="*/ 266700 h 276501"/>
                <a:gd name="connsiteX3" fmla="*/ 409575 w 1419225"/>
                <a:gd name="connsiteY3" fmla="*/ 85725 h 276501"/>
                <a:gd name="connsiteX4" fmla="*/ 581025 w 1419225"/>
                <a:gd name="connsiteY4" fmla="*/ 28575 h 276501"/>
                <a:gd name="connsiteX5" fmla="*/ 581025 w 1419225"/>
                <a:gd name="connsiteY5" fmla="*/ 276225 h 276501"/>
                <a:gd name="connsiteX6" fmla="*/ 723900 w 1419225"/>
                <a:gd name="connsiteY6" fmla="*/ 76200 h 276501"/>
                <a:gd name="connsiteX7" fmla="*/ 885825 w 1419225"/>
                <a:gd name="connsiteY7" fmla="*/ 19050 h 276501"/>
                <a:gd name="connsiteX8" fmla="*/ 876300 w 1419225"/>
                <a:gd name="connsiteY8" fmla="*/ 276225 h 276501"/>
                <a:gd name="connsiteX9" fmla="*/ 1038225 w 1419225"/>
                <a:gd name="connsiteY9" fmla="*/ 9525 h 276501"/>
                <a:gd name="connsiteX10" fmla="*/ 1419225 w 1419225"/>
                <a:gd name="connsiteY10" fmla="*/ 0 h 276501"/>
                <a:gd name="connsiteX0" fmla="*/ 0 w 1419225"/>
                <a:gd name="connsiteY0" fmla="*/ 47625 h 276501"/>
                <a:gd name="connsiteX1" fmla="*/ 247650 w 1419225"/>
                <a:gd name="connsiteY1" fmla="*/ 38100 h 276501"/>
                <a:gd name="connsiteX2" fmla="*/ 266700 w 1419225"/>
                <a:gd name="connsiteY2" fmla="*/ 266700 h 276501"/>
                <a:gd name="connsiteX3" fmla="*/ 409575 w 1419225"/>
                <a:gd name="connsiteY3" fmla="*/ 85725 h 276501"/>
                <a:gd name="connsiteX4" fmla="*/ 581025 w 1419225"/>
                <a:gd name="connsiteY4" fmla="*/ 28575 h 276501"/>
                <a:gd name="connsiteX5" fmla="*/ 581025 w 1419225"/>
                <a:gd name="connsiteY5" fmla="*/ 276225 h 276501"/>
                <a:gd name="connsiteX6" fmla="*/ 723900 w 1419225"/>
                <a:gd name="connsiteY6" fmla="*/ 76200 h 276501"/>
                <a:gd name="connsiteX7" fmla="*/ 885825 w 1419225"/>
                <a:gd name="connsiteY7" fmla="*/ 19050 h 276501"/>
                <a:gd name="connsiteX8" fmla="*/ 876300 w 1419225"/>
                <a:gd name="connsiteY8" fmla="*/ 276225 h 276501"/>
                <a:gd name="connsiteX9" fmla="*/ 1085850 w 1419225"/>
                <a:gd name="connsiteY9" fmla="*/ 38100 h 276501"/>
                <a:gd name="connsiteX10" fmla="*/ 1419225 w 1419225"/>
                <a:gd name="connsiteY10" fmla="*/ 0 h 276501"/>
                <a:gd name="connsiteX0" fmla="*/ 0 w 1428750"/>
                <a:gd name="connsiteY0" fmla="*/ 39777 h 268653"/>
                <a:gd name="connsiteX1" fmla="*/ 247650 w 1428750"/>
                <a:gd name="connsiteY1" fmla="*/ 30252 h 268653"/>
                <a:gd name="connsiteX2" fmla="*/ 266700 w 1428750"/>
                <a:gd name="connsiteY2" fmla="*/ 258852 h 268653"/>
                <a:gd name="connsiteX3" fmla="*/ 409575 w 1428750"/>
                <a:gd name="connsiteY3" fmla="*/ 77877 h 268653"/>
                <a:gd name="connsiteX4" fmla="*/ 581025 w 1428750"/>
                <a:gd name="connsiteY4" fmla="*/ 20727 h 268653"/>
                <a:gd name="connsiteX5" fmla="*/ 581025 w 1428750"/>
                <a:gd name="connsiteY5" fmla="*/ 268377 h 268653"/>
                <a:gd name="connsiteX6" fmla="*/ 723900 w 1428750"/>
                <a:gd name="connsiteY6" fmla="*/ 68352 h 268653"/>
                <a:gd name="connsiteX7" fmla="*/ 885825 w 1428750"/>
                <a:gd name="connsiteY7" fmla="*/ 11202 h 268653"/>
                <a:gd name="connsiteX8" fmla="*/ 876300 w 1428750"/>
                <a:gd name="connsiteY8" fmla="*/ 268377 h 268653"/>
                <a:gd name="connsiteX9" fmla="*/ 1085850 w 1428750"/>
                <a:gd name="connsiteY9" fmla="*/ 30252 h 268653"/>
                <a:gd name="connsiteX10" fmla="*/ 1428750 w 1428750"/>
                <a:gd name="connsiteY10" fmla="*/ 39777 h 268653"/>
                <a:gd name="connsiteX0" fmla="*/ 0 w 1419225"/>
                <a:gd name="connsiteY0" fmla="*/ 39777 h 268653"/>
                <a:gd name="connsiteX1" fmla="*/ 247650 w 1419225"/>
                <a:gd name="connsiteY1" fmla="*/ 30252 h 268653"/>
                <a:gd name="connsiteX2" fmla="*/ 266700 w 1419225"/>
                <a:gd name="connsiteY2" fmla="*/ 258852 h 268653"/>
                <a:gd name="connsiteX3" fmla="*/ 409575 w 1419225"/>
                <a:gd name="connsiteY3" fmla="*/ 77877 h 268653"/>
                <a:gd name="connsiteX4" fmla="*/ 581025 w 1419225"/>
                <a:gd name="connsiteY4" fmla="*/ 20727 h 268653"/>
                <a:gd name="connsiteX5" fmla="*/ 581025 w 1419225"/>
                <a:gd name="connsiteY5" fmla="*/ 268377 h 268653"/>
                <a:gd name="connsiteX6" fmla="*/ 723900 w 1419225"/>
                <a:gd name="connsiteY6" fmla="*/ 68352 h 268653"/>
                <a:gd name="connsiteX7" fmla="*/ 885825 w 1419225"/>
                <a:gd name="connsiteY7" fmla="*/ 11202 h 268653"/>
                <a:gd name="connsiteX8" fmla="*/ 876300 w 1419225"/>
                <a:gd name="connsiteY8" fmla="*/ 268377 h 268653"/>
                <a:gd name="connsiteX9" fmla="*/ 1085850 w 1419225"/>
                <a:gd name="connsiteY9" fmla="*/ 30252 h 268653"/>
                <a:gd name="connsiteX10" fmla="*/ 1419225 w 1419225"/>
                <a:gd name="connsiteY10" fmla="*/ 30252 h 268653"/>
                <a:gd name="connsiteX0" fmla="*/ 0 w 1419225"/>
                <a:gd name="connsiteY0" fmla="*/ 39777 h 268653"/>
                <a:gd name="connsiteX1" fmla="*/ 247650 w 1419225"/>
                <a:gd name="connsiteY1" fmla="*/ 30252 h 268653"/>
                <a:gd name="connsiteX2" fmla="*/ 266700 w 1419225"/>
                <a:gd name="connsiteY2" fmla="*/ 258852 h 268653"/>
                <a:gd name="connsiteX3" fmla="*/ 409575 w 1419225"/>
                <a:gd name="connsiteY3" fmla="*/ 77877 h 268653"/>
                <a:gd name="connsiteX4" fmla="*/ 581025 w 1419225"/>
                <a:gd name="connsiteY4" fmla="*/ 20727 h 268653"/>
                <a:gd name="connsiteX5" fmla="*/ 581025 w 1419225"/>
                <a:gd name="connsiteY5" fmla="*/ 268377 h 268653"/>
                <a:gd name="connsiteX6" fmla="*/ 723900 w 1419225"/>
                <a:gd name="connsiteY6" fmla="*/ 68352 h 268653"/>
                <a:gd name="connsiteX7" fmla="*/ 885825 w 1419225"/>
                <a:gd name="connsiteY7" fmla="*/ 11202 h 268653"/>
                <a:gd name="connsiteX8" fmla="*/ 876300 w 1419225"/>
                <a:gd name="connsiteY8" fmla="*/ 268377 h 268653"/>
                <a:gd name="connsiteX9" fmla="*/ 1085850 w 1419225"/>
                <a:gd name="connsiteY9" fmla="*/ 30252 h 268653"/>
                <a:gd name="connsiteX10" fmla="*/ 1419225 w 1419225"/>
                <a:gd name="connsiteY10" fmla="*/ 30252 h 268653"/>
                <a:gd name="connsiteX0" fmla="*/ 0 w 1419225"/>
                <a:gd name="connsiteY0" fmla="*/ 41952 h 270722"/>
                <a:gd name="connsiteX1" fmla="*/ 247650 w 1419225"/>
                <a:gd name="connsiteY1" fmla="*/ 32427 h 270722"/>
                <a:gd name="connsiteX2" fmla="*/ 266700 w 1419225"/>
                <a:gd name="connsiteY2" fmla="*/ 261027 h 270722"/>
                <a:gd name="connsiteX3" fmla="*/ 409575 w 1419225"/>
                <a:gd name="connsiteY3" fmla="*/ 80052 h 270722"/>
                <a:gd name="connsiteX4" fmla="*/ 581025 w 1419225"/>
                <a:gd name="connsiteY4" fmla="*/ 22902 h 270722"/>
                <a:gd name="connsiteX5" fmla="*/ 581025 w 1419225"/>
                <a:gd name="connsiteY5" fmla="*/ 270552 h 270722"/>
                <a:gd name="connsiteX6" fmla="*/ 723900 w 1419225"/>
                <a:gd name="connsiteY6" fmla="*/ 61002 h 270722"/>
                <a:gd name="connsiteX7" fmla="*/ 885825 w 1419225"/>
                <a:gd name="connsiteY7" fmla="*/ 13377 h 270722"/>
                <a:gd name="connsiteX8" fmla="*/ 876300 w 1419225"/>
                <a:gd name="connsiteY8" fmla="*/ 270552 h 270722"/>
                <a:gd name="connsiteX9" fmla="*/ 1085850 w 1419225"/>
                <a:gd name="connsiteY9" fmla="*/ 32427 h 270722"/>
                <a:gd name="connsiteX10" fmla="*/ 1419225 w 1419225"/>
                <a:gd name="connsiteY10" fmla="*/ 32427 h 270722"/>
                <a:gd name="connsiteX0" fmla="*/ 0 w 1419225"/>
                <a:gd name="connsiteY0" fmla="*/ 41952 h 270722"/>
                <a:gd name="connsiteX1" fmla="*/ 247650 w 1419225"/>
                <a:gd name="connsiteY1" fmla="*/ 32427 h 270722"/>
                <a:gd name="connsiteX2" fmla="*/ 266700 w 1419225"/>
                <a:gd name="connsiteY2" fmla="*/ 261027 h 270722"/>
                <a:gd name="connsiteX3" fmla="*/ 409575 w 1419225"/>
                <a:gd name="connsiteY3" fmla="*/ 80052 h 270722"/>
                <a:gd name="connsiteX4" fmla="*/ 581025 w 1419225"/>
                <a:gd name="connsiteY4" fmla="*/ 22902 h 270722"/>
                <a:gd name="connsiteX5" fmla="*/ 581025 w 1419225"/>
                <a:gd name="connsiteY5" fmla="*/ 270552 h 270722"/>
                <a:gd name="connsiteX6" fmla="*/ 723900 w 1419225"/>
                <a:gd name="connsiteY6" fmla="*/ 61002 h 270722"/>
                <a:gd name="connsiteX7" fmla="*/ 885825 w 1419225"/>
                <a:gd name="connsiteY7" fmla="*/ 13377 h 270722"/>
                <a:gd name="connsiteX8" fmla="*/ 923925 w 1419225"/>
                <a:gd name="connsiteY8" fmla="*/ 270552 h 270722"/>
                <a:gd name="connsiteX9" fmla="*/ 1085850 w 1419225"/>
                <a:gd name="connsiteY9" fmla="*/ 32427 h 270722"/>
                <a:gd name="connsiteX10" fmla="*/ 1419225 w 1419225"/>
                <a:gd name="connsiteY10" fmla="*/ 32427 h 270722"/>
                <a:gd name="connsiteX0" fmla="*/ 0 w 1419225"/>
                <a:gd name="connsiteY0" fmla="*/ 41952 h 270722"/>
                <a:gd name="connsiteX1" fmla="*/ 247650 w 1419225"/>
                <a:gd name="connsiteY1" fmla="*/ 32427 h 270722"/>
                <a:gd name="connsiteX2" fmla="*/ 266700 w 1419225"/>
                <a:gd name="connsiteY2" fmla="*/ 261027 h 270722"/>
                <a:gd name="connsiteX3" fmla="*/ 409575 w 1419225"/>
                <a:gd name="connsiteY3" fmla="*/ 80052 h 270722"/>
                <a:gd name="connsiteX4" fmla="*/ 581025 w 1419225"/>
                <a:gd name="connsiteY4" fmla="*/ 22902 h 270722"/>
                <a:gd name="connsiteX5" fmla="*/ 581025 w 1419225"/>
                <a:gd name="connsiteY5" fmla="*/ 270552 h 270722"/>
                <a:gd name="connsiteX6" fmla="*/ 723900 w 1419225"/>
                <a:gd name="connsiteY6" fmla="*/ 61002 h 270722"/>
                <a:gd name="connsiteX7" fmla="*/ 885825 w 1419225"/>
                <a:gd name="connsiteY7" fmla="*/ 13377 h 270722"/>
                <a:gd name="connsiteX8" fmla="*/ 923925 w 1419225"/>
                <a:gd name="connsiteY8" fmla="*/ 270552 h 270722"/>
                <a:gd name="connsiteX9" fmla="*/ 1085850 w 1419225"/>
                <a:gd name="connsiteY9" fmla="*/ 32427 h 270722"/>
                <a:gd name="connsiteX10" fmla="*/ 1419225 w 1419225"/>
                <a:gd name="connsiteY10" fmla="*/ 32427 h 270722"/>
                <a:gd name="connsiteX0" fmla="*/ 0 w 1419225"/>
                <a:gd name="connsiteY0" fmla="*/ 42638 h 280798"/>
                <a:gd name="connsiteX1" fmla="*/ 247650 w 1419225"/>
                <a:gd name="connsiteY1" fmla="*/ 33113 h 280798"/>
                <a:gd name="connsiteX2" fmla="*/ 266700 w 1419225"/>
                <a:gd name="connsiteY2" fmla="*/ 261713 h 280798"/>
                <a:gd name="connsiteX3" fmla="*/ 409575 w 1419225"/>
                <a:gd name="connsiteY3" fmla="*/ 80738 h 280798"/>
                <a:gd name="connsiteX4" fmla="*/ 581025 w 1419225"/>
                <a:gd name="connsiteY4" fmla="*/ 23588 h 280798"/>
                <a:gd name="connsiteX5" fmla="*/ 581025 w 1419225"/>
                <a:gd name="connsiteY5" fmla="*/ 271238 h 280798"/>
                <a:gd name="connsiteX6" fmla="*/ 723900 w 1419225"/>
                <a:gd name="connsiteY6" fmla="*/ 61688 h 280798"/>
                <a:gd name="connsiteX7" fmla="*/ 885825 w 1419225"/>
                <a:gd name="connsiteY7" fmla="*/ 14063 h 280798"/>
                <a:gd name="connsiteX8" fmla="*/ 885825 w 1419225"/>
                <a:gd name="connsiteY8" fmla="*/ 280763 h 280798"/>
                <a:gd name="connsiteX9" fmla="*/ 1085850 w 1419225"/>
                <a:gd name="connsiteY9" fmla="*/ 33113 h 280798"/>
                <a:gd name="connsiteX10" fmla="*/ 1419225 w 1419225"/>
                <a:gd name="connsiteY10" fmla="*/ 33113 h 280798"/>
                <a:gd name="connsiteX0" fmla="*/ 0 w 1419225"/>
                <a:gd name="connsiteY0" fmla="*/ 42638 h 280798"/>
                <a:gd name="connsiteX1" fmla="*/ 247650 w 1419225"/>
                <a:gd name="connsiteY1" fmla="*/ 33113 h 280798"/>
                <a:gd name="connsiteX2" fmla="*/ 266700 w 1419225"/>
                <a:gd name="connsiteY2" fmla="*/ 261713 h 280798"/>
                <a:gd name="connsiteX3" fmla="*/ 409575 w 1419225"/>
                <a:gd name="connsiteY3" fmla="*/ 80738 h 280798"/>
                <a:gd name="connsiteX4" fmla="*/ 581025 w 1419225"/>
                <a:gd name="connsiteY4" fmla="*/ 23588 h 280798"/>
                <a:gd name="connsiteX5" fmla="*/ 581025 w 1419225"/>
                <a:gd name="connsiteY5" fmla="*/ 271238 h 280798"/>
                <a:gd name="connsiteX6" fmla="*/ 723900 w 1419225"/>
                <a:gd name="connsiteY6" fmla="*/ 61688 h 280798"/>
                <a:gd name="connsiteX7" fmla="*/ 885825 w 1419225"/>
                <a:gd name="connsiteY7" fmla="*/ 14063 h 280798"/>
                <a:gd name="connsiteX8" fmla="*/ 885825 w 1419225"/>
                <a:gd name="connsiteY8" fmla="*/ 280763 h 280798"/>
                <a:gd name="connsiteX9" fmla="*/ 1085850 w 1419225"/>
                <a:gd name="connsiteY9" fmla="*/ 33113 h 280798"/>
                <a:gd name="connsiteX10" fmla="*/ 1419225 w 1419225"/>
                <a:gd name="connsiteY10" fmla="*/ 33113 h 280798"/>
                <a:gd name="connsiteX0" fmla="*/ 0 w 1419225"/>
                <a:gd name="connsiteY0" fmla="*/ 42638 h 280798"/>
                <a:gd name="connsiteX1" fmla="*/ 247650 w 1419225"/>
                <a:gd name="connsiteY1" fmla="*/ 33113 h 280798"/>
                <a:gd name="connsiteX2" fmla="*/ 266700 w 1419225"/>
                <a:gd name="connsiteY2" fmla="*/ 261713 h 280798"/>
                <a:gd name="connsiteX3" fmla="*/ 409575 w 1419225"/>
                <a:gd name="connsiteY3" fmla="*/ 80738 h 280798"/>
                <a:gd name="connsiteX4" fmla="*/ 581025 w 1419225"/>
                <a:gd name="connsiteY4" fmla="*/ 23588 h 280798"/>
                <a:gd name="connsiteX5" fmla="*/ 581025 w 1419225"/>
                <a:gd name="connsiteY5" fmla="*/ 271238 h 280798"/>
                <a:gd name="connsiteX6" fmla="*/ 723900 w 1419225"/>
                <a:gd name="connsiteY6" fmla="*/ 61688 h 280798"/>
                <a:gd name="connsiteX7" fmla="*/ 885825 w 1419225"/>
                <a:gd name="connsiteY7" fmla="*/ 14063 h 280798"/>
                <a:gd name="connsiteX8" fmla="*/ 904875 w 1419225"/>
                <a:gd name="connsiteY8" fmla="*/ 280763 h 280798"/>
                <a:gd name="connsiteX9" fmla="*/ 1085850 w 1419225"/>
                <a:gd name="connsiteY9" fmla="*/ 33113 h 280798"/>
                <a:gd name="connsiteX10" fmla="*/ 1419225 w 1419225"/>
                <a:gd name="connsiteY10" fmla="*/ 33113 h 280798"/>
                <a:gd name="connsiteX0" fmla="*/ 0 w 1419225"/>
                <a:gd name="connsiteY0" fmla="*/ 42638 h 280798"/>
                <a:gd name="connsiteX1" fmla="*/ 247650 w 1419225"/>
                <a:gd name="connsiteY1" fmla="*/ 33113 h 280798"/>
                <a:gd name="connsiteX2" fmla="*/ 266700 w 1419225"/>
                <a:gd name="connsiteY2" fmla="*/ 261713 h 280798"/>
                <a:gd name="connsiteX3" fmla="*/ 409575 w 1419225"/>
                <a:gd name="connsiteY3" fmla="*/ 80738 h 280798"/>
                <a:gd name="connsiteX4" fmla="*/ 581025 w 1419225"/>
                <a:gd name="connsiteY4" fmla="*/ 23588 h 280798"/>
                <a:gd name="connsiteX5" fmla="*/ 581025 w 1419225"/>
                <a:gd name="connsiteY5" fmla="*/ 271238 h 280798"/>
                <a:gd name="connsiteX6" fmla="*/ 723900 w 1419225"/>
                <a:gd name="connsiteY6" fmla="*/ 61688 h 280798"/>
                <a:gd name="connsiteX7" fmla="*/ 885825 w 1419225"/>
                <a:gd name="connsiteY7" fmla="*/ 14063 h 280798"/>
                <a:gd name="connsiteX8" fmla="*/ 904875 w 1419225"/>
                <a:gd name="connsiteY8" fmla="*/ 280763 h 280798"/>
                <a:gd name="connsiteX9" fmla="*/ 1085850 w 1419225"/>
                <a:gd name="connsiteY9" fmla="*/ 33113 h 280798"/>
                <a:gd name="connsiteX10" fmla="*/ 1419225 w 1419225"/>
                <a:gd name="connsiteY10" fmla="*/ 33113 h 280798"/>
                <a:gd name="connsiteX0" fmla="*/ 0 w 1419225"/>
                <a:gd name="connsiteY0" fmla="*/ 42638 h 290552"/>
                <a:gd name="connsiteX1" fmla="*/ 247650 w 1419225"/>
                <a:gd name="connsiteY1" fmla="*/ 33113 h 290552"/>
                <a:gd name="connsiteX2" fmla="*/ 257175 w 1419225"/>
                <a:gd name="connsiteY2" fmla="*/ 290288 h 290552"/>
                <a:gd name="connsiteX3" fmla="*/ 409575 w 1419225"/>
                <a:gd name="connsiteY3" fmla="*/ 80738 h 290552"/>
                <a:gd name="connsiteX4" fmla="*/ 581025 w 1419225"/>
                <a:gd name="connsiteY4" fmla="*/ 23588 h 290552"/>
                <a:gd name="connsiteX5" fmla="*/ 581025 w 1419225"/>
                <a:gd name="connsiteY5" fmla="*/ 271238 h 290552"/>
                <a:gd name="connsiteX6" fmla="*/ 723900 w 1419225"/>
                <a:gd name="connsiteY6" fmla="*/ 61688 h 290552"/>
                <a:gd name="connsiteX7" fmla="*/ 885825 w 1419225"/>
                <a:gd name="connsiteY7" fmla="*/ 14063 h 290552"/>
                <a:gd name="connsiteX8" fmla="*/ 904875 w 1419225"/>
                <a:gd name="connsiteY8" fmla="*/ 280763 h 290552"/>
                <a:gd name="connsiteX9" fmla="*/ 1085850 w 1419225"/>
                <a:gd name="connsiteY9" fmla="*/ 33113 h 290552"/>
                <a:gd name="connsiteX10" fmla="*/ 1419225 w 1419225"/>
                <a:gd name="connsiteY10" fmla="*/ 33113 h 290552"/>
                <a:gd name="connsiteX0" fmla="*/ 0 w 1419225"/>
                <a:gd name="connsiteY0" fmla="*/ 43432 h 300757"/>
                <a:gd name="connsiteX1" fmla="*/ 247650 w 1419225"/>
                <a:gd name="connsiteY1" fmla="*/ 33907 h 300757"/>
                <a:gd name="connsiteX2" fmla="*/ 257175 w 1419225"/>
                <a:gd name="connsiteY2" fmla="*/ 291082 h 300757"/>
                <a:gd name="connsiteX3" fmla="*/ 409575 w 1419225"/>
                <a:gd name="connsiteY3" fmla="*/ 81532 h 300757"/>
                <a:gd name="connsiteX4" fmla="*/ 581025 w 1419225"/>
                <a:gd name="connsiteY4" fmla="*/ 24382 h 300757"/>
                <a:gd name="connsiteX5" fmla="*/ 581025 w 1419225"/>
                <a:gd name="connsiteY5" fmla="*/ 300607 h 300757"/>
                <a:gd name="connsiteX6" fmla="*/ 723900 w 1419225"/>
                <a:gd name="connsiteY6" fmla="*/ 62482 h 300757"/>
                <a:gd name="connsiteX7" fmla="*/ 885825 w 1419225"/>
                <a:gd name="connsiteY7" fmla="*/ 14857 h 300757"/>
                <a:gd name="connsiteX8" fmla="*/ 904875 w 1419225"/>
                <a:gd name="connsiteY8" fmla="*/ 281557 h 300757"/>
                <a:gd name="connsiteX9" fmla="*/ 1085850 w 1419225"/>
                <a:gd name="connsiteY9" fmla="*/ 33907 h 300757"/>
                <a:gd name="connsiteX10" fmla="*/ 1419225 w 1419225"/>
                <a:gd name="connsiteY10" fmla="*/ 33907 h 30075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57175 w 1419225"/>
                <a:gd name="connsiteY2" fmla="*/ 293165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45515 h 312247"/>
                <a:gd name="connsiteX1" fmla="*/ 247650 w 1419225"/>
                <a:gd name="connsiteY1" fmla="*/ 35990 h 312247"/>
                <a:gd name="connsiteX2" fmla="*/ 214601 w 1419225"/>
                <a:gd name="connsiteY2" fmla="*/ 237418 h 312247"/>
                <a:gd name="connsiteX3" fmla="*/ 409575 w 1419225"/>
                <a:gd name="connsiteY3" fmla="*/ 83615 h 312247"/>
                <a:gd name="connsiteX4" fmla="*/ 581025 w 1419225"/>
                <a:gd name="connsiteY4" fmla="*/ 26465 h 312247"/>
                <a:gd name="connsiteX5" fmla="*/ 581025 w 1419225"/>
                <a:gd name="connsiteY5" fmla="*/ 302690 h 312247"/>
                <a:gd name="connsiteX6" fmla="*/ 723900 w 1419225"/>
                <a:gd name="connsiteY6" fmla="*/ 64565 h 312247"/>
                <a:gd name="connsiteX7" fmla="*/ 885825 w 1419225"/>
                <a:gd name="connsiteY7" fmla="*/ 16940 h 312247"/>
                <a:gd name="connsiteX8" fmla="*/ 904875 w 1419225"/>
                <a:gd name="connsiteY8" fmla="*/ 312215 h 312247"/>
                <a:gd name="connsiteX9" fmla="*/ 1085850 w 1419225"/>
                <a:gd name="connsiteY9" fmla="*/ 35990 h 312247"/>
                <a:gd name="connsiteX10" fmla="*/ 1419225 w 1419225"/>
                <a:gd name="connsiteY10" fmla="*/ 35990 h 312247"/>
                <a:gd name="connsiteX0" fmla="*/ 0 w 1419225"/>
                <a:gd name="connsiteY0" fmla="*/ 157041 h 423773"/>
                <a:gd name="connsiteX1" fmla="*/ 247650 w 1419225"/>
                <a:gd name="connsiteY1" fmla="*/ 147516 h 423773"/>
                <a:gd name="connsiteX2" fmla="*/ 214601 w 1419225"/>
                <a:gd name="connsiteY2" fmla="*/ 348944 h 423773"/>
                <a:gd name="connsiteX3" fmla="*/ 409575 w 1419225"/>
                <a:gd name="connsiteY3" fmla="*/ 195141 h 423773"/>
                <a:gd name="connsiteX4" fmla="*/ 581025 w 1419225"/>
                <a:gd name="connsiteY4" fmla="*/ 137991 h 423773"/>
                <a:gd name="connsiteX5" fmla="*/ 581025 w 1419225"/>
                <a:gd name="connsiteY5" fmla="*/ 414216 h 423773"/>
                <a:gd name="connsiteX6" fmla="*/ 723900 w 1419225"/>
                <a:gd name="connsiteY6" fmla="*/ 176091 h 423773"/>
                <a:gd name="connsiteX7" fmla="*/ 964513 w 1419225"/>
                <a:gd name="connsiteY7" fmla="*/ 7383 h 423773"/>
                <a:gd name="connsiteX8" fmla="*/ 904875 w 1419225"/>
                <a:gd name="connsiteY8" fmla="*/ 423741 h 423773"/>
                <a:gd name="connsiteX9" fmla="*/ 1085850 w 1419225"/>
                <a:gd name="connsiteY9" fmla="*/ 147516 h 423773"/>
                <a:gd name="connsiteX10" fmla="*/ 1419225 w 1419225"/>
                <a:gd name="connsiteY10" fmla="*/ 147516 h 423773"/>
                <a:gd name="connsiteX0" fmla="*/ 0 w 1419225"/>
                <a:gd name="connsiteY0" fmla="*/ 258088 h 524802"/>
                <a:gd name="connsiteX1" fmla="*/ 247650 w 1419225"/>
                <a:gd name="connsiteY1" fmla="*/ 248563 h 524802"/>
                <a:gd name="connsiteX2" fmla="*/ 214601 w 1419225"/>
                <a:gd name="connsiteY2" fmla="*/ 449991 h 524802"/>
                <a:gd name="connsiteX3" fmla="*/ 409575 w 1419225"/>
                <a:gd name="connsiteY3" fmla="*/ 296188 h 524802"/>
                <a:gd name="connsiteX4" fmla="*/ 581025 w 1419225"/>
                <a:gd name="connsiteY4" fmla="*/ 239038 h 524802"/>
                <a:gd name="connsiteX5" fmla="*/ 581025 w 1419225"/>
                <a:gd name="connsiteY5" fmla="*/ 515263 h 524802"/>
                <a:gd name="connsiteX6" fmla="*/ 723900 w 1419225"/>
                <a:gd name="connsiteY6" fmla="*/ 277138 h 524802"/>
                <a:gd name="connsiteX7" fmla="*/ 964513 w 1419225"/>
                <a:gd name="connsiteY7" fmla="*/ 108430 h 524802"/>
                <a:gd name="connsiteX8" fmla="*/ 904875 w 1419225"/>
                <a:gd name="connsiteY8" fmla="*/ 524788 h 524802"/>
                <a:gd name="connsiteX9" fmla="*/ 1352461 w 1419225"/>
                <a:gd name="connsiteY9" fmla="*/ 0 h 524802"/>
                <a:gd name="connsiteX10" fmla="*/ 1419225 w 1419225"/>
                <a:gd name="connsiteY10" fmla="*/ 248563 h 524802"/>
                <a:gd name="connsiteX0" fmla="*/ 0 w 1518705"/>
                <a:gd name="connsiteY0" fmla="*/ 451570 h 524802"/>
                <a:gd name="connsiteX1" fmla="*/ 347130 w 1518705"/>
                <a:gd name="connsiteY1" fmla="*/ 248563 h 524802"/>
                <a:gd name="connsiteX2" fmla="*/ 314081 w 1518705"/>
                <a:gd name="connsiteY2" fmla="*/ 449991 h 524802"/>
                <a:gd name="connsiteX3" fmla="*/ 509055 w 1518705"/>
                <a:gd name="connsiteY3" fmla="*/ 296188 h 524802"/>
                <a:gd name="connsiteX4" fmla="*/ 680505 w 1518705"/>
                <a:gd name="connsiteY4" fmla="*/ 239038 h 524802"/>
                <a:gd name="connsiteX5" fmla="*/ 680505 w 1518705"/>
                <a:gd name="connsiteY5" fmla="*/ 515263 h 524802"/>
                <a:gd name="connsiteX6" fmla="*/ 823380 w 1518705"/>
                <a:gd name="connsiteY6" fmla="*/ 277138 h 524802"/>
                <a:gd name="connsiteX7" fmla="*/ 1063993 w 1518705"/>
                <a:gd name="connsiteY7" fmla="*/ 108430 h 524802"/>
                <a:gd name="connsiteX8" fmla="*/ 1004355 w 1518705"/>
                <a:gd name="connsiteY8" fmla="*/ 524788 h 524802"/>
                <a:gd name="connsiteX9" fmla="*/ 1451941 w 1518705"/>
                <a:gd name="connsiteY9" fmla="*/ 0 h 524802"/>
                <a:gd name="connsiteX10" fmla="*/ 1518705 w 1518705"/>
                <a:gd name="connsiteY10" fmla="*/ 248563 h 524802"/>
                <a:gd name="connsiteX0" fmla="*/ 0 w 1518705"/>
                <a:gd name="connsiteY0" fmla="*/ 451570 h 524802"/>
                <a:gd name="connsiteX1" fmla="*/ 347130 w 1518705"/>
                <a:gd name="connsiteY1" fmla="*/ 248563 h 524802"/>
                <a:gd name="connsiteX2" fmla="*/ 314081 w 1518705"/>
                <a:gd name="connsiteY2" fmla="*/ 449991 h 524802"/>
                <a:gd name="connsiteX3" fmla="*/ 408575 w 1518705"/>
                <a:gd name="connsiteY3" fmla="*/ 289126 h 524802"/>
                <a:gd name="connsiteX4" fmla="*/ 680505 w 1518705"/>
                <a:gd name="connsiteY4" fmla="*/ 239038 h 524802"/>
                <a:gd name="connsiteX5" fmla="*/ 680505 w 1518705"/>
                <a:gd name="connsiteY5" fmla="*/ 515263 h 524802"/>
                <a:gd name="connsiteX6" fmla="*/ 823380 w 1518705"/>
                <a:gd name="connsiteY6" fmla="*/ 277138 h 524802"/>
                <a:gd name="connsiteX7" fmla="*/ 1063993 w 1518705"/>
                <a:gd name="connsiteY7" fmla="*/ 108430 h 524802"/>
                <a:gd name="connsiteX8" fmla="*/ 1004355 w 1518705"/>
                <a:gd name="connsiteY8" fmla="*/ 524788 h 524802"/>
                <a:gd name="connsiteX9" fmla="*/ 1451941 w 1518705"/>
                <a:gd name="connsiteY9" fmla="*/ 0 h 524802"/>
                <a:gd name="connsiteX10" fmla="*/ 1518705 w 1518705"/>
                <a:gd name="connsiteY10" fmla="*/ 248563 h 524802"/>
                <a:gd name="connsiteX0" fmla="*/ 0 w 1518705"/>
                <a:gd name="connsiteY0" fmla="*/ 451570 h 524802"/>
                <a:gd name="connsiteX1" fmla="*/ 278325 w 1518705"/>
                <a:gd name="connsiteY1" fmla="*/ 233175 h 524802"/>
                <a:gd name="connsiteX2" fmla="*/ 314081 w 1518705"/>
                <a:gd name="connsiteY2" fmla="*/ 449991 h 524802"/>
                <a:gd name="connsiteX3" fmla="*/ 408575 w 1518705"/>
                <a:gd name="connsiteY3" fmla="*/ 289126 h 524802"/>
                <a:gd name="connsiteX4" fmla="*/ 680505 w 1518705"/>
                <a:gd name="connsiteY4" fmla="*/ 239038 h 524802"/>
                <a:gd name="connsiteX5" fmla="*/ 680505 w 1518705"/>
                <a:gd name="connsiteY5" fmla="*/ 515263 h 524802"/>
                <a:gd name="connsiteX6" fmla="*/ 823380 w 1518705"/>
                <a:gd name="connsiteY6" fmla="*/ 277138 h 524802"/>
                <a:gd name="connsiteX7" fmla="*/ 1063993 w 1518705"/>
                <a:gd name="connsiteY7" fmla="*/ 108430 h 524802"/>
                <a:gd name="connsiteX8" fmla="*/ 1004355 w 1518705"/>
                <a:gd name="connsiteY8" fmla="*/ 524788 h 524802"/>
                <a:gd name="connsiteX9" fmla="*/ 1451941 w 1518705"/>
                <a:gd name="connsiteY9" fmla="*/ 0 h 524802"/>
                <a:gd name="connsiteX10" fmla="*/ 1518705 w 1518705"/>
                <a:gd name="connsiteY10" fmla="*/ 248563 h 524802"/>
                <a:gd name="connsiteX0" fmla="*/ 0 w 1518705"/>
                <a:gd name="connsiteY0" fmla="*/ 451570 h 524802"/>
                <a:gd name="connsiteX1" fmla="*/ 278325 w 1518705"/>
                <a:gd name="connsiteY1" fmla="*/ 233175 h 524802"/>
                <a:gd name="connsiteX2" fmla="*/ 314081 w 1518705"/>
                <a:gd name="connsiteY2" fmla="*/ 449991 h 524802"/>
                <a:gd name="connsiteX3" fmla="*/ 680505 w 1518705"/>
                <a:gd name="connsiteY3" fmla="*/ 239038 h 524802"/>
                <a:gd name="connsiteX4" fmla="*/ 680505 w 1518705"/>
                <a:gd name="connsiteY4" fmla="*/ 515263 h 524802"/>
                <a:gd name="connsiteX5" fmla="*/ 823380 w 1518705"/>
                <a:gd name="connsiteY5" fmla="*/ 277138 h 524802"/>
                <a:gd name="connsiteX6" fmla="*/ 1063993 w 1518705"/>
                <a:gd name="connsiteY6" fmla="*/ 108430 h 524802"/>
                <a:gd name="connsiteX7" fmla="*/ 1004355 w 1518705"/>
                <a:gd name="connsiteY7" fmla="*/ 524788 h 524802"/>
                <a:gd name="connsiteX8" fmla="*/ 1451941 w 1518705"/>
                <a:gd name="connsiteY8" fmla="*/ 0 h 524802"/>
                <a:gd name="connsiteX9" fmla="*/ 1518705 w 1518705"/>
                <a:gd name="connsiteY9" fmla="*/ 248563 h 524802"/>
                <a:gd name="connsiteX0" fmla="*/ 0 w 1518705"/>
                <a:gd name="connsiteY0" fmla="*/ 451570 h 524802"/>
                <a:gd name="connsiteX1" fmla="*/ 278325 w 1518705"/>
                <a:gd name="connsiteY1" fmla="*/ 233175 h 524802"/>
                <a:gd name="connsiteX2" fmla="*/ 314081 w 1518705"/>
                <a:gd name="connsiteY2" fmla="*/ 449991 h 524802"/>
                <a:gd name="connsiteX3" fmla="*/ 680505 w 1518705"/>
                <a:gd name="connsiteY3" fmla="*/ 239038 h 524802"/>
                <a:gd name="connsiteX4" fmla="*/ 680505 w 1518705"/>
                <a:gd name="connsiteY4" fmla="*/ 515263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80505 w 1518705"/>
                <a:gd name="connsiteY3" fmla="*/ 239038 h 524802"/>
                <a:gd name="connsiteX4" fmla="*/ 680505 w 1518705"/>
                <a:gd name="connsiteY4" fmla="*/ 515263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83225 w 1518705"/>
                <a:gd name="connsiteY3" fmla="*/ 255056 h 524802"/>
                <a:gd name="connsiteX4" fmla="*/ 680505 w 1518705"/>
                <a:gd name="connsiteY4" fmla="*/ 515263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83225 w 1518705"/>
                <a:gd name="connsiteY3" fmla="*/ 255056 h 524802"/>
                <a:gd name="connsiteX4" fmla="*/ 797394 w 1518705"/>
                <a:gd name="connsiteY4" fmla="*/ 456658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83225 w 1518705"/>
                <a:gd name="connsiteY3" fmla="*/ 255056 h 524802"/>
                <a:gd name="connsiteX4" fmla="*/ 753178 w 1518705"/>
                <a:gd name="connsiteY4" fmla="*/ 423655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524802"/>
                <a:gd name="connsiteX1" fmla="*/ 278325 w 1518705"/>
                <a:gd name="connsiteY1" fmla="*/ 233175 h 524802"/>
                <a:gd name="connsiteX2" fmla="*/ 374724 w 1518705"/>
                <a:gd name="connsiteY2" fmla="*/ 417325 h 524802"/>
                <a:gd name="connsiteX3" fmla="*/ 621519 w 1518705"/>
                <a:gd name="connsiteY3" fmla="*/ 248957 h 524802"/>
                <a:gd name="connsiteX4" fmla="*/ 753178 w 1518705"/>
                <a:gd name="connsiteY4" fmla="*/ 423655 h 524802"/>
                <a:gd name="connsiteX5" fmla="*/ 1063993 w 1518705"/>
                <a:gd name="connsiteY5" fmla="*/ 108430 h 524802"/>
                <a:gd name="connsiteX6" fmla="*/ 1004355 w 1518705"/>
                <a:gd name="connsiteY6" fmla="*/ 524788 h 524802"/>
                <a:gd name="connsiteX7" fmla="*/ 1451941 w 1518705"/>
                <a:gd name="connsiteY7" fmla="*/ 0 h 524802"/>
                <a:gd name="connsiteX8" fmla="*/ 1518705 w 1518705"/>
                <a:gd name="connsiteY8" fmla="*/ 248563 h 524802"/>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97"/>
                <a:gd name="connsiteX1" fmla="*/ 278325 w 1518705"/>
                <a:gd name="connsiteY1" fmla="*/ 233175 h 461697"/>
                <a:gd name="connsiteX2" fmla="*/ 374724 w 1518705"/>
                <a:gd name="connsiteY2" fmla="*/ 417325 h 461697"/>
                <a:gd name="connsiteX3" fmla="*/ 621519 w 1518705"/>
                <a:gd name="connsiteY3" fmla="*/ 248957 h 461697"/>
                <a:gd name="connsiteX4" fmla="*/ 753178 w 1518705"/>
                <a:gd name="connsiteY4" fmla="*/ 423655 h 461697"/>
                <a:gd name="connsiteX5" fmla="*/ 1063993 w 1518705"/>
                <a:gd name="connsiteY5" fmla="*/ 108430 h 461697"/>
                <a:gd name="connsiteX6" fmla="*/ 1032231 w 1518705"/>
                <a:gd name="connsiteY6" fmla="*/ 461680 h 461697"/>
                <a:gd name="connsiteX7" fmla="*/ 1451941 w 1518705"/>
                <a:gd name="connsiteY7" fmla="*/ 0 h 461697"/>
                <a:gd name="connsiteX8" fmla="*/ 1518705 w 1518705"/>
                <a:gd name="connsiteY8" fmla="*/ 248563 h 461697"/>
                <a:gd name="connsiteX0" fmla="*/ 0 w 1518705"/>
                <a:gd name="connsiteY0" fmla="*/ 451570 h 461679"/>
                <a:gd name="connsiteX1" fmla="*/ 278325 w 1518705"/>
                <a:gd name="connsiteY1" fmla="*/ 233175 h 461679"/>
                <a:gd name="connsiteX2" fmla="*/ 374724 w 1518705"/>
                <a:gd name="connsiteY2" fmla="*/ 417325 h 461679"/>
                <a:gd name="connsiteX3" fmla="*/ 621519 w 1518705"/>
                <a:gd name="connsiteY3" fmla="*/ 248957 h 461679"/>
                <a:gd name="connsiteX4" fmla="*/ 753178 w 1518705"/>
                <a:gd name="connsiteY4" fmla="*/ 423655 h 461679"/>
                <a:gd name="connsiteX5" fmla="*/ 1063993 w 1518705"/>
                <a:gd name="connsiteY5" fmla="*/ 108430 h 461679"/>
                <a:gd name="connsiteX6" fmla="*/ 1032231 w 1518705"/>
                <a:gd name="connsiteY6" fmla="*/ 461680 h 461679"/>
                <a:gd name="connsiteX7" fmla="*/ 1451941 w 1518705"/>
                <a:gd name="connsiteY7" fmla="*/ 0 h 461679"/>
                <a:gd name="connsiteX8" fmla="*/ 1518705 w 1518705"/>
                <a:gd name="connsiteY8" fmla="*/ 248563 h 461679"/>
                <a:gd name="connsiteX0" fmla="*/ 0 w 1518705"/>
                <a:gd name="connsiteY0" fmla="*/ 451570 h 461679"/>
                <a:gd name="connsiteX1" fmla="*/ 278325 w 1518705"/>
                <a:gd name="connsiteY1" fmla="*/ 233175 h 461679"/>
                <a:gd name="connsiteX2" fmla="*/ 374724 w 1518705"/>
                <a:gd name="connsiteY2" fmla="*/ 417325 h 461679"/>
                <a:gd name="connsiteX3" fmla="*/ 653772 w 1518705"/>
                <a:gd name="connsiteY3" fmla="*/ 179122 h 461679"/>
                <a:gd name="connsiteX4" fmla="*/ 753178 w 1518705"/>
                <a:gd name="connsiteY4" fmla="*/ 423655 h 461679"/>
                <a:gd name="connsiteX5" fmla="*/ 1063993 w 1518705"/>
                <a:gd name="connsiteY5" fmla="*/ 108430 h 461679"/>
                <a:gd name="connsiteX6" fmla="*/ 1032231 w 1518705"/>
                <a:gd name="connsiteY6" fmla="*/ 461680 h 461679"/>
                <a:gd name="connsiteX7" fmla="*/ 1451941 w 1518705"/>
                <a:gd name="connsiteY7" fmla="*/ 0 h 461679"/>
                <a:gd name="connsiteX8" fmla="*/ 1518705 w 1518705"/>
                <a:gd name="connsiteY8" fmla="*/ 248563 h 46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8705" h="461679">
                  <a:moveTo>
                    <a:pt x="0" y="451570"/>
                  </a:moveTo>
                  <a:lnTo>
                    <a:pt x="278325" y="233175"/>
                  </a:lnTo>
                  <a:lnTo>
                    <a:pt x="374724" y="417325"/>
                  </a:lnTo>
                  <a:lnTo>
                    <a:pt x="653772" y="179122"/>
                  </a:lnTo>
                  <a:lnTo>
                    <a:pt x="753178" y="423655"/>
                  </a:lnTo>
                  <a:lnTo>
                    <a:pt x="1063993" y="108430"/>
                  </a:lnTo>
                  <a:lnTo>
                    <a:pt x="1032231" y="461680"/>
                  </a:lnTo>
                  <a:lnTo>
                    <a:pt x="1451941" y="0"/>
                  </a:lnTo>
                  <a:lnTo>
                    <a:pt x="1518705" y="248563"/>
                  </a:lnTo>
                </a:path>
              </a:pathLst>
            </a:custGeom>
            <a:noFill/>
            <a:ln w="9525">
              <a:solidFill>
                <a:srgbClr val="159B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F8900EBC-245B-2C4E-9AB4-9987AEDD85C0}"/>
                </a:ext>
              </a:extLst>
            </p:cNvPr>
            <p:cNvPicPr>
              <a:picLocks noChangeAspect="1"/>
            </p:cNvPicPr>
            <p:nvPr/>
          </p:nvPicPr>
          <p:blipFill rotWithShape="1">
            <a:blip r:embed="rId2"/>
            <a:srcRect l="4224" t="11106" r="74952" b="49465"/>
            <a:stretch/>
          </p:blipFill>
          <p:spPr>
            <a:xfrm>
              <a:off x="4792297" y="3886291"/>
              <a:ext cx="164581" cy="218434"/>
            </a:xfrm>
            <a:prstGeom prst="rect">
              <a:avLst/>
            </a:prstGeom>
          </p:spPr>
        </p:pic>
        <p:sp>
          <p:nvSpPr>
            <p:cNvPr id="67" name="TextBox 66">
              <a:extLst>
                <a:ext uri="{FF2B5EF4-FFF2-40B4-BE49-F238E27FC236}">
                  <a16:creationId xmlns:a16="http://schemas.microsoft.com/office/drawing/2014/main" id="{41063F45-6734-C84F-A1BA-BFEE68820840}"/>
                </a:ext>
              </a:extLst>
            </p:cNvPr>
            <p:cNvSpPr txBox="1"/>
            <p:nvPr/>
          </p:nvSpPr>
          <p:spPr bwMode="auto">
            <a:xfrm>
              <a:off x="3186589" y="2729237"/>
              <a:ext cx="830701" cy="246221"/>
            </a:xfrm>
            <a:prstGeom prst="rect">
              <a:avLst/>
            </a:prstGeom>
            <a:noFill/>
          </p:spPr>
          <p:txBody>
            <a:bodyPr wrap="square">
              <a:spAutoFit/>
            </a:bodyPr>
            <a:lstStyle/>
            <a:p>
              <a:pPr defTabSz="914400" eaLnBrk="1" fontAlgn="auto" hangingPunct="1">
                <a:spcBef>
                  <a:spcPts val="0"/>
                </a:spcBef>
                <a:spcAft>
                  <a:spcPts val="0"/>
                </a:spcAft>
                <a:defRPr/>
              </a:pPr>
              <a:r>
                <a:rPr lang="en-US" sz="1000" b="1" u="sng" cap="small" dirty="0">
                  <a:latin typeface="Arial" panose="020B0604020202020204" pitchFamily="34" charset="0"/>
                  <a:cs typeface="Arial" panose="020B0604020202020204" pitchFamily="34" charset="0"/>
                </a:rPr>
                <a:t>Landscape</a:t>
              </a:r>
              <a:endParaRPr lang="en-US" sz="800" u="sng"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870595E-8644-EE4C-BE89-B1F0A784B43B}"/>
                </a:ext>
              </a:extLst>
            </p:cNvPr>
            <p:cNvSpPr txBox="1"/>
            <p:nvPr/>
          </p:nvSpPr>
          <p:spPr bwMode="auto">
            <a:xfrm>
              <a:off x="3799992" y="1393662"/>
              <a:ext cx="5131260" cy="294632"/>
            </a:xfrm>
            <a:prstGeom prst="rect">
              <a:avLst/>
            </a:prstGeom>
            <a:noFill/>
          </p:spPr>
          <p:txBody>
            <a:bodyPr wrap="square">
              <a:spAutoFit/>
            </a:bodyPr>
            <a:lstStyle/>
            <a:p>
              <a:pPr algn="ctr" defTabSz="914400" eaLnBrk="1" fontAlgn="auto" hangingPunct="1">
                <a:lnSpc>
                  <a:spcPct val="150000"/>
                </a:lnSpc>
                <a:spcBef>
                  <a:spcPts val="0"/>
                </a:spcBef>
                <a:spcAft>
                  <a:spcPts val="0"/>
                </a:spcAft>
                <a:defRPr/>
              </a:pPr>
              <a:r>
                <a:rPr lang="en-US" sz="1000" b="1" cap="small" dirty="0">
                  <a:latin typeface="Arial" panose="020B0604020202020204" pitchFamily="34" charset="0"/>
                  <a:cs typeface="Arial" panose="020B0604020202020204" pitchFamily="34" charset="0"/>
                </a:rPr>
                <a:t>Hierarchical Social-Ecological Drivers of Coastal Ecosystem Development</a:t>
              </a:r>
            </a:p>
          </p:txBody>
        </p:sp>
        <p:cxnSp>
          <p:nvCxnSpPr>
            <p:cNvPr id="69" name="Straight Arrow Connector 68">
              <a:extLst>
                <a:ext uri="{FF2B5EF4-FFF2-40B4-BE49-F238E27FC236}">
                  <a16:creationId xmlns:a16="http://schemas.microsoft.com/office/drawing/2014/main" id="{292E536B-8928-7B4C-B909-2E024971DB7B}"/>
                </a:ext>
              </a:extLst>
            </p:cNvPr>
            <p:cNvCxnSpPr>
              <a:cxnSpLocks/>
            </p:cNvCxnSpPr>
            <p:nvPr/>
          </p:nvCxnSpPr>
          <p:spPr>
            <a:xfrm flipV="1">
              <a:off x="8641970" y="3126655"/>
              <a:ext cx="0" cy="311521"/>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77DEA8D-6B6E-F443-A501-980455607683}"/>
                </a:ext>
              </a:extLst>
            </p:cNvPr>
            <p:cNvCxnSpPr>
              <a:cxnSpLocks/>
            </p:cNvCxnSpPr>
            <p:nvPr/>
          </p:nvCxnSpPr>
          <p:spPr>
            <a:xfrm>
              <a:off x="8646802" y="3438176"/>
              <a:ext cx="300428"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DAE0DDC1-05BA-8A4B-9DE2-3EBCB46F43A1}"/>
              </a:ext>
            </a:extLst>
          </p:cNvPr>
          <p:cNvSpPr txBox="1"/>
          <p:nvPr/>
        </p:nvSpPr>
        <p:spPr>
          <a:xfrm>
            <a:off x="1555478" y="403146"/>
            <a:ext cx="9742224" cy="923330"/>
          </a:xfrm>
          <a:prstGeom prst="rect">
            <a:avLst/>
          </a:prstGeom>
          <a:noFill/>
        </p:spPr>
        <p:txBody>
          <a:bodyPr wrap="square">
            <a:spAutoFit/>
          </a:bodyPr>
          <a:lstStyle/>
          <a:p>
            <a:r>
              <a:rPr lang="en-US" dirty="0">
                <a:effectLst/>
                <a:latin typeface="Arial" panose="020B0604020202020204" pitchFamily="34" charset="0"/>
                <a:cs typeface="Arial" panose="020B0604020202020204" pitchFamily="34" charset="0"/>
              </a:rPr>
              <a:t>QUESTION 4: </a:t>
            </a:r>
            <a:r>
              <a:rPr lang="en-US" dirty="0"/>
              <a:t>How will increased pulses of fresh and marine water and their associated resources change ecosystem structure and functions that control ecosystem development trajectories in coastal ecosystems facing the press of accelerating sea-level rise? </a:t>
            </a:r>
            <a:endParaRPr lang="en-US"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CBB130FF-7051-6742-AFFB-944C8E68198C}"/>
              </a:ext>
            </a:extLst>
          </p:cNvPr>
          <p:cNvGrpSpPr/>
          <p:nvPr/>
        </p:nvGrpSpPr>
        <p:grpSpPr>
          <a:xfrm>
            <a:off x="10048" y="25520"/>
            <a:ext cx="548640" cy="548640"/>
            <a:chOff x="116180" y="3090072"/>
            <a:chExt cx="548640" cy="548640"/>
          </a:xfrm>
        </p:grpSpPr>
        <p:sp>
          <p:nvSpPr>
            <p:cNvPr id="113" name="Oval 112">
              <a:extLst>
                <a:ext uri="{FF2B5EF4-FFF2-40B4-BE49-F238E27FC236}">
                  <a16:creationId xmlns:a16="http://schemas.microsoft.com/office/drawing/2014/main" id="{CBB1B9B9-F0B5-8F4B-B71D-23A67F4442C7}"/>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con&#10;&#10;Description automatically generated">
              <a:extLst>
                <a:ext uri="{FF2B5EF4-FFF2-40B4-BE49-F238E27FC236}">
                  <a16:creationId xmlns:a16="http://schemas.microsoft.com/office/drawing/2014/main" id="{C019DBAC-9B59-AB43-A613-B60F5151B29A}"/>
                </a:ext>
              </a:extLst>
            </p:cNvPr>
            <p:cNvPicPr>
              <a:picLocks noChangeAspect="1"/>
            </p:cNvPicPr>
            <p:nvPr/>
          </p:nvPicPr>
          <p:blipFill>
            <a:blip r:embed="rId12"/>
            <a:stretch>
              <a:fillRect/>
            </a:stretch>
          </p:blipFill>
          <p:spPr>
            <a:xfrm>
              <a:off x="213911" y="3127501"/>
              <a:ext cx="349135" cy="457200"/>
            </a:xfrm>
            <a:prstGeom prst="rect">
              <a:avLst/>
            </a:prstGeom>
          </p:spPr>
        </p:pic>
      </p:grpSp>
      <p:sp>
        <p:nvSpPr>
          <p:cNvPr id="117" name="TextBox 116">
            <a:extLst>
              <a:ext uri="{FF2B5EF4-FFF2-40B4-BE49-F238E27FC236}">
                <a16:creationId xmlns:a16="http://schemas.microsoft.com/office/drawing/2014/main" id="{45094958-0394-2240-9702-737721208EFA}"/>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9" name="TextBox 108">
            <a:extLst>
              <a:ext uri="{FF2B5EF4-FFF2-40B4-BE49-F238E27FC236}">
                <a16:creationId xmlns:a16="http://schemas.microsoft.com/office/drawing/2014/main" id="{104F361C-87AB-4185-A165-9A4E49354FF7}"/>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spTree>
    <p:extLst>
      <p:ext uri="{BB962C8B-B14F-4D97-AF65-F5344CB8AC3E}">
        <p14:creationId xmlns:p14="http://schemas.microsoft.com/office/powerpoint/2010/main" val="1265511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34946"/>
            <a:ext cx="10979865"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Advancing Social-Ecological Research</a:t>
            </a:r>
          </a:p>
        </p:txBody>
      </p:sp>
      <p:sp>
        <p:nvSpPr>
          <p:cNvPr id="9" name="TextBox 8">
            <a:extLst>
              <a:ext uri="{FF2B5EF4-FFF2-40B4-BE49-F238E27FC236}">
                <a16:creationId xmlns:a16="http://schemas.microsoft.com/office/drawing/2014/main" id="{D97C515E-0D15-DF42-A46F-DD3AD07FEE69}"/>
              </a:ext>
            </a:extLst>
          </p:cNvPr>
          <p:cNvSpPr txBox="1"/>
          <p:nvPr/>
        </p:nvSpPr>
        <p:spPr>
          <a:xfrm>
            <a:off x="433354" y="1314523"/>
            <a:ext cx="7070333" cy="4154984"/>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Through their interactive effect on resource availability, fresh and marine water pulses will determine whether vegetated ecosystems continue to develop or decline to open water states in the presence of an increasing stressor.</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Drought-induced seagrass die-off elicited a quasi-stable state transition to phytoplankton dominance via a resource pulse feedback that may be mediated by amplifying water pulses.</a:t>
            </a:r>
          </a:p>
        </p:txBody>
      </p:sp>
      <p:sp>
        <p:nvSpPr>
          <p:cNvPr id="5" name="Rectangle 4">
            <a:extLst>
              <a:ext uri="{FF2B5EF4-FFF2-40B4-BE49-F238E27FC236}">
                <a16:creationId xmlns:a16="http://schemas.microsoft.com/office/drawing/2014/main" id="{A06A38EB-DE18-074E-9DC0-D3DC118B2C82}"/>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BF3C417D-2B4D-734E-B5DA-611403DEA309}"/>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1396D2F2-AB7C-294F-8367-43EFADA36DA0}"/>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953A4871-1FA8-E64A-A9A0-B035D3C896B8}"/>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2B52D4C0-46DF-A848-A2B4-E84335068076}"/>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5023C87E-FB30-4CB5-90CF-6292BD75F142}"/>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grpSp>
        <p:nvGrpSpPr>
          <p:cNvPr id="2" name="Group 1">
            <a:extLst>
              <a:ext uri="{FF2B5EF4-FFF2-40B4-BE49-F238E27FC236}">
                <a16:creationId xmlns:a16="http://schemas.microsoft.com/office/drawing/2014/main" id="{CCC6C968-FB34-403F-98DB-354713755D87}"/>
              </a:ext>
            </a:extLst>
          </p:cNvPr>
          <p:cNvGrpSpPr/>
          <p:nvPr/>
        </p:nvGrpSpPr>
        <p:grpSpPr>
          <a:xfrm>
            <a:off x="7702573" y="1592385"/>
            <a:ext cx="3989725" cy="3108399"/>
            <a:chOff x="4210779" y="262658"/>
            <a:chExt cx="2696338" cy="1772853"/>
          </a:xfrm>
        </p:grpSpPr>
        <p:sp>
          <p:nvSpPr>
            <p:cNvPr id="11" name="Freeform 260">
              <a:extLst>
                <a:ext uri="{FF2B5EF4-FFF2-40B4-BE49-F238E27FC236}">
                  <a16:creationId xmlns:a16="http://schemas.microsoft.com/office/drawing/2014/main" id="{8AAA0796-FAAD-483E-BFBE-20F42E0EC805}"/>
                </a:ext>
              </a:extLst>
            </p:cNvPr>
            <p:cNvSpPr/>
            <p:nvPr/>
          </p:nvSpPr>
          <p:spPr>
            <a:xfrm rot="5400000">
              <a:off x="5068190" y="146619"/>
              <a:ext cx="1351220" cy="1729780"/>
            </a:xfrm>
            <a:custGeom>
              <a:avLst/>
              <a:gdLst>
                <a:gd name="connsiteX0" fmla="*/ 124113 w 1564039"/>
                <a:gd name="connsiteY0" fmla="*/ 3969 h 1483961"/>
                <a:gd name="connsiteX1" fmla="*/ 124113 w 1564039"/>
                <a:gd name="connsiteY1" fmla="*/ 1366425 h 1483961"/>
                <a:gd name="connsiteX2" fmla="*/ 1559721 w 1564039"/>
                <a:gd name="connsiteY2" fmla="*/ 1366425 h 1483961"/>
                <a:gd name="connsiteX3" fmla="*/ 553881 w 1564039"/>
                <a:gd name="connsiteY3" fmla="*/ 964089 h 1483961"/>
                <a:gd name="connsiteX4" fmla="*/ 124113 w 1564039"/>
                <a:gd name="connsiteY4" fmla="*/ 3969 h 1483961"/>
                <a:gd name="connsiteX0" fmla="*/ 0 w 1439926"/>
                <a:gd name="connsiteY0" fmla="*/ 3969 h 1483961"/>
                <a:gd name="connsiteX1" fmla="*/ 0 w 1439926"/>
                <a:gd name="connsiteY1" fmla="*/ 1366425 h 1483961"/>
                <a:gd name="connsiteX2" fmla="*/ 1435608 w 1439926"/>
                <a:gd name="connsiteY2" fmla="*/ 1366425 h 1483961"/>
                <a:gd name="connsiteX3" fmla="*/ 429768 w 1439926"/>
                <a:gd name="connsiteY3" fmla="*/ 964089 h 1483961"/>
                <a:gd name="connsiteX4" fmla="*/ 0 w 1439926"/>
                <a:gd name="connsiteY4" fmla="*/ 3969 h 1483961"/>
                <a:gd name="connsiteX0" fmla="*/ 0 w 1439926"/>
                <a:gd name="connsiteY0" fmla="*/ 3969 h 1366425"/>
                <a:gd name="connsiteX1" fmla="*/ 0 w 1439926"/>
                <a:gd name="connsiteY1" fmla="*/ 1366425 h 1366425"/>
                <a:gd name="connsiteX2" fmla="*/ 1435608 w 1439926"/>
                <a:gd name="connsiteY2" fmla="*/ 1366425 h 1366425"/>
                <a:gd name="connsiteX3" fmla="*/ 429768 w 1439926"/>
                <a:gd name="connsiteY3" fmla="*/ 964089 h 1366425"/>
                <a:gd name="connsiteX4" fmla="*/ 0 w 1439926"/>
                <a:gd name="connsiteY4" fmla="*/ 3969 h 1366425"/>
                <a:gd name="connsiteX0" fmla="*/ 39962 w 1480492"/>
                <a:gd name="connsiteY0" fmla="*/ 7078 h 1369534"/>
                <a:gd name="connsiteX1" fmla="*/ 39962 w 1480492"/>
                <a:gd name="connsiteY1" fmla="*/ 1369534 h 1369534"/>
                <a:gd name="connsiteX2" fmla="*/ 1475570 w 1480492"/>
                <a:gd name="connsiteY2" fmla="*/ 1369534 h 1369534"/>
                <a:gd name="connsiteX3" fmla="*/ 579458 w 1480492"/>
                <a:gd name="connsiteY3" fmla="*/ 857470 h 1369534"/>
                <a:gd name="connsiteX4" fmla="*/ 39962 w 1480492"/>
                <a:gd name="connsiteY4" fmla="*/ 7078 h 1369534"/>
                <a:gd name="connsiteX0" fmla="*/ 0 w 1440530"/>
                <a:gd name="connsiteY0" fmla="*/ 7078 h 1369534"/>
                <a:gd name="connsiteX1" fmla="*/ 0 w 1440530"/>
                <a:gd name="connsiteY1" fmla="*/ 1369534 h 1369534"/>
                <a:gd name="connsiteX2" fmla="*/ 1435608 w 1440530"/>
                <a:gd name="connsiteY2" fmla="*/ 1369534 h 1369534"/>
                <a:gd name="connsiteX3" fmla="*/ 539496 w 1440530"/>
                <a:gd name="connsiteY3" fmla="*/ 857470 h 1369534"/>
                <a:gd name="connsiteX4" fmla="*/ 0 w 1440530"/>
                <a:gd name="connsiteY4" fmla="*/ 7078 h 1369534"/>
                <a:gd name="connsiteX0" fmla="*/ 0 w 1445292"/>
                <a:gd name="connsiteY0" fmla="*/ 12840 h 1375296"/>
                <a:gd name="connsiteX1" fmla="*/ 0 w 1445292"/>
                <a:gd name="connsiteY1" fmla="*/ 1375296 h 1375296"/>
                <a:gd name="connsiteX2" fmla="*/ 1435608 w 1445292"/>
                <a:gd name="connsiteY2" fmla="*/ 1375296 h 1375296"/>
                <a:gd name="connsiteX3" fmla="*/ 928116 w 1445292"/>
                <a:gd name="connsiteY3" fmla="*/ 512712 h 1375296"/>
                <a:gd name="connsiteX4" fmla="*/ 0 w 1445292"/>
                <a:gd name="connsiteY4" fmla="*/ 12840 h 137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292" h="1375296">
                  <a:moveTo>
                    <a:pt x="0" y="12840"/>
                  </a:moveTo>
                  <a:lnTo>
                    <a:pt x="0" y="1375296"/>
                  </a:lnTo>
                  <a:lnTo>
                    <a:pt x="1435608" y="1375296"/>
                  </a:lnTo>
                  <a:cubicBezTo>
                    <a:pt x="1507236" y="1308240"/>
                    <a:pt x="1165860" y="738264"/>
                    <a:pt x="928116" y="512712"/>
                  </a:cubicBezTo>
                  <a:cubicBezTo>
                    <a:pt x="690372" y="287160"/>
                    <a:pt x="89916" y="-72504"/>
                    <a:pt x="0" y="12840"/>
                  </a:cubicBezTo>
                  <a:close/>
                </a:path>
              </a:pathLst>
            </a:custGeom>
            <a:solidFill>
              <a:srgbClr val="FFFF00">
                <a:alpha val="40000"/>
              </a:srgbClr>
            </a:solidFill>
            <a:ln w="31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225A74A7-64FE-4D2D-9E3F-D5140B76DC47}"/>
                </a:ext>
              </a:extLst>
            </p:cNvPr>
            <p:cNvSpPr txBox="1"/>
            <p:nvPr/>
          </p:nvSpPr>
          <p:spPr>
            <a:xfrm>
              <a:off x="4533046" y="1538038"/>
              <a:ext cx="400494" cy="175538"/>
            </a:xfrm>
            <a:prstGeom prst="rect">
              <a:avLst/>
            </a:prstGeom>
            <a:noFill/>
          </p:spPr>
          <p:txBody>
            <a:bodyPr wrap="square" rtlCol="0">
              <a:spAutoFit/>
            </a:bodyPr>
            <a:lstStyle/>
            <a:p>
              <a:pPr algn="ctr"/>
              <a:r>
                <a:rPr lang="en-US" sz="1400" i="1" dirty="0">
                  <a:latin typeface="Arial" panose="020B0604020202020204" pitchFamily="34" charset="0"/>
                  <a:cs typeface="Arial" panose="020B0604020202020204" pitchFamily="34" charset="0"/>
                </a:rPr>
                <a:t>Low</a:t>
              </a:r>
            </a:p>
          </p:txBody>
        </p:sp>
        <p:sp>
          <p:nvSpPr>
            <p:cNvPr id="13" name="TextBox 12">
              <a:extLst>
                <a:ext uri="{FF2B5EF4-FFF2-40B4-BE49-F238E27FC236}">
                  <a16:creationId xmlns:a16="http://schemas.microsoft.com/office/drawing/2014/main" id="{5C407438-E66E-41D2-A9D6-8CCDB280C7BC}"/>
                </a:ext>
              </a:extLst>
            </p:cNvPr>
            <p:cNvSpPr txBox="1"/>
            <p:nvPr/>
          </p:nvSpPr>
          <p:spPr>
            <a:xfrm>
              <a:off x="4524822" y="273876"/>
              <a:ext cx="400494" cy="175538"/>
            </a:xfrm>
            <a:prstGeom prst="rect">
              <a:avLst/>
            </a:prstGeom>
            <a:noFill/>
          </p:spPr>
          <p:txBody>
            <a:bodyPr wrap="square" rtlCol="0">
              <a:spAutoFit/>
            </a:bodyPr>
            <a:lstStyle/>
            <a:p>
              <a:pPr algn="ctr"/>
              <a:r>
                <a:rPr lang="en-US" sz="1400" i="1" dirty="0">
                  <a:latin typeface="Arial" panose="020B0604020202020204" pitchFamily="34" charset="0"/>
                  <a:cs typeface="Arial" panose="020B0604020202020204" pitchFamily="34" charset="0"/>
                </a:rPr>
                <a:t>High</a:t>
              </a:r>
            </a:p>
          </p:txBody>
        </p:sp>
        <p:sp>
          <p:nvSpPr>
            <p:cNvPr id="14" name="TextBox 13">
              <a:extLst>
                <a:ext uri="{FF2B5EF4-FFF2-40B4-BE49-F238E27FC236}">
                  <a16:creationId xmlns:a16="http://schemas.microsoft.com/office/drawing/2014/main" id="{FC0FF510-F3C1-44DA-AD89-036EE4C831B1}"/>
                </a:ext>
              </a:extLst>
            </p:cNvPr>
            <p:cNvSpPr txBox="1"/>
            <p:nvPr/>
          </p:nvSpPr>
          <p:spPr>
            <a:xfrm rot="16200000">
              <a:off x="3623990" y="849447"/>
              <a:ext cx="1527182" cy="353603"/>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Pulses  </a:t>
              </a:r>
            </a:p>
            <a:p>
              <a:pPr algn="ctr"/>
              <a:r>
                <a:rPr lang="en-US" sz="1400" b="1"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Fresh &amp; Marine Water Pulses)</a:t>
              </a:r>
            </a:p>
          </p:txBody>
        </p:sp>
        <p:sp>
          <p:nvSpPr>
            <p:cNvPr id="15" name="TextBox 14">
              <a:extLst>
                <a:ext uri="{FF2B5EF4-FFF2-40B4-BE49-F238E27FC236}">
                  <a16:creationId xmlns:a16="http://schemas.microsoft.com/office/drawing/2014/main" id="{4A3728A6-A024-4C62-BE30-3C7A09815C91}"/>
                </a:ext>
              </a:extLst>
            </p:cNvPr>
            <p:cNvSpPr txBox="1"/>
            <p:nvPr/>
          </p:nvSpPr>
          <p:spPr>
            <a:xfrm>
              <a:off x="5077415" y="1737096"/>
              <a:ext cx="1381249" cy="298415"/>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Press </a:t>
              </a:r>
            </a:p>
            <a:p>
              <a:pPr algn="ctr"/>
              <a:r>
                <a:rPr lang="en-US" sz="1400" dirty="0">
                  <a:latin typeface="Arial" panose="020B0604020202020204" pitchFamily="34" charset="0"/>
                  <a:cs typeface="Arial" panose="020B0604020202020204" pitchFamily="34" charset="0"/>
                </a:rPr>
                <a:t>(Saltwater Intrusion)</a:t>
              </a:r>
            </a:p>
          </p:txBody>
        </p:sp>
        <p:sp>
          <p:nvSpPr>
            <p:cNvPr id="16" name="TextBox 15">
              <a:extLst>
                <a:ext uri="{FF2B5EF4-FFF2-40B4-BE49-F238E27FC236}">
                  <a16:creationId xmlns:a16="http://schemas.microsoft.com/office/drawing/2014/main" id="{AFEF3246-3753-472D-BCCC-92DFE10F107E}"/>
                </a:ext>
              </a:extLst>
            </p:cNvPr>
            <p:cNvSpPr txBox="1"/>
            <p:nvPr/>
          </p:nvSpPr>
          <p:spPr>
            <a:xfrm>
              <a:off x="4771626" y="1736963"/>
              <a:ext cx="400494" cy="175538"/>
            </a:xfrm>
            <a:prstGeom prst="rect">
              <a:avLst/>
            </a:prstGeom>
            <a:noFill/>
          </p:spPr>
          <p:txBody>
            <a:bodyPr wrap="square" rtlCol="0">
              <a:spAutoFit/>
            </a:bodyPr>
            <a:lstStyle/>
            <a:p>
              <a:pPr algn="ctr"/>
              <a:r>
                <a:rPr lang="en-US" sz="1400" i="1" dirty="0">
                  <a:latin typeface="Arial" panose="020B0604020202020204" pitchFamily="34" charset="0"/>
                  <a:cs typeface="Arial" panose="020B0604020202020204" pitchFamily="34" charset="0"/>
                </a:rPr>
                <a:t>Low</a:t>
              </a:r>
            </a:p>
          </p:txBody>
        </p:sp>
        <p:sp>
          <p:nvSpPr>
            <p:cNvPr id="17" name="TextBox 16">
              <a:extLst>
                <a:ext uri="{FF2B5EF4-FFF2-40B4-BE49-F238E27FC236}">
                  <a16:creationId xmlns:a16="http://schemas.microsoft.com/office/drawing/2014/main" id="{E3FDB844-5EC4-4F25-86DB-5CD748277FC9}"/>
                </a:ext>
              </a:extLst>
            </p:cNvPr>
            <p:cNvSpPr txBox="1"/>
            <p:nvPr/>
          </p:nvSpPr>
          <p:spPr>
            <a:xfrm>
              <a:off x="6117420" y="1751355"/>
              <a:ext cx="789697" cy="175538"/>
            </a:xfrm>
            <a:prstGeom prst="rect">
              <a:avLst/>
            </a:prstGeom>
            <a:noFill/>
          </p:spPr>
          <p:txBody>
            <a:bodyPr wrap="square" rtlCol="0">
              <a:spAutoFit/>
            </a:bodyPr>
            <a:lstStyle/>
            <a:p>
              <a:pPr algn="ctr"/>
              <a:r>
                <a:rPr lang="en-US" sz="1400" i="1" dirty="0">
                  <a:latin typeface="Arial" panose="020B0604020202020204" pitchFamily="34" charset="0"/>
                  <a:cs typeface="Arial" panose="020B0604020202020204" pitchFamily="34" charset="0"/>
                </a:rPr>
                <a:t>High</a:t>
              </a:r>
            </a:p>
          </p:txBody>
        </p:sp>
        <p:sp>
          <p:nvSpPr>
            <p:cNvPr id="18" name="TextBox 17">
              <a:extLst>
                <a:ext uri="{FF2B5EF4-FFF2-40B4-BE49-F238E27FC236}">
                  <a16:creationId xmlns:a16="http://schemas.microsoft.com/office/drawing/2014/main" id="{62995C38-D9ED-4713-AF07-F7B8851A4B96}"/>
                </a:ext>
              </a:extLst>
            </p:cNvPr>
            <p:cNvSpPr txBox="1"/>
            <p:nvPr/>
          </p:nvSpPr>
          <p:spPr>
            <a:xfrm>
              <a:off x="4769108" y="464776"/>
              <a:ext cx="942997" cy="298415"/>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Vegetated</a:t>
              </a:r>
            </a:p>
            <a:p>
              <a:pPr algn="ctr"/>
              <a:r>
                <a:rPr lang="en-US" sz="1400" dirty="0">
                  <a:latin typeface="Arial" panose="020B0604020202020204" pitchFamily="34" charset="0"/>
                  <a:cs typeface="Arial" panose="020B0604020202020204" pitchFamily="34" charset="0"/>
                </a:rPr>
                <a:t>ecosystem</a:t>
              </a:r>
            </a:p>
          </p:txBody>
        </p:sp>
        <p:sp>
          <p:nvSpPr>
            <p:cNvPr id="19" name="TextBox 18">
              <a:extLst>
                <a:ext uri="{FF2B5EF4-FFF2-40B4-BE49-F238E27FC236}">
                  <a16:creationId xmlns:a16="http://schemas.microsoft.com/office/drawing/2014/main" id="{0CB7A30D-3F79-45C7-A8E5-E0EB658E619E}"/>
                </a:ext>
              </a:extLst>
            </p:cNvPr>
            <p:cNvSpPr txBox="1"/>
            <p:nvPr/>
          </p:nvSpPr>
          <p:spPr>
            <a:xfrm rot="19428640">
              <a:off x="5056885" y="806190"/>
              <a:ext cx="1375835" cy="421292"/>
            </a:xfrm>
            <a:prstGeom prst="rect">
              <a:avLst/>
            </a:prstGeom>
            <a:noFill/>
          </p:spPr>
          <p:txBody>
            <a:bodyPr wrap="square" rtlCol="0">
              <a:spAutoFit/>
            </a:bodyPr>
            <a:lstStyle/>
            <a:p>
              <a:pPr algn="ctr"/>
              <a:r>
                <a:rPr lang="en-US" sz="1400" b="1" dirty="0">
                  <a:latin typeface="Arial" panose="020B0604020202020204" pitchFamily="34" charset="0"/>
                  <a:ea typeface="Times New Roman" charset="0"/>
                  <a:cs typeface="Arial" panose="020B0604020202020204" pitchFamily="34" charset="0"/>
                </a:rPr>
                <a:t>+</a:t>
              </a:r>
              <a:r>
                <a:rPr lang="en-US" sz="1400" b="1" dirty="0">
                  <a:latin typeface="Arial" panose="020B0604020202020204" pitchFamily="34" charset="0"/>
                  <a:ea typeface="Times New Roman" charset="0"/>
                  <a:cs typeface="Arial" panose="020B0604020202020204" pitchFamily="34" charset="0"/>
                  <a:sym typeface="Wingdings" pitchFamily="2" charset="2"/>
                </a:rPr>
                <a:t>↑ </a:t>
              </a:r>
            </a:p>
            <a:p>
              <a:pPr algn="ctr"/>
              <a:r>
                <a:rPr lang="en-US" sz="1400" b="1" dirty="0">
                  <a:latin typeface="Arial" panose="020B0604020202020204" pitchFamily="34" charset="0"/>
                  <a:ea typeface="Times New Roman" charset="0"/>
                  <a:cs typeface="Arial" panose="020B0604020202020204" pitchFamily="34" charset="0"/>
                </a:rPr>
                <a:t>Feedbacks</a:t>
              </a:r>
              <a:endParaRPr lang="en-US" sz="1400" b="1" dirty="0">
                <a:latin typeface="Arial" panose="020B0604020202020204" pitchFamily="34" charset="0"/>
                <a:ea typeface="Times New Roman" charset="0"/>
                <a:cs typeface="Arial" panose="020B0604020202020204" pitchFamily="34" charset="0"/>
                <a:sym typeface="Wingdings" pitchFamily="2" charset="2"/>
              </a:endParaRPr>
            </a:p>
            <a:p>
              <a:pPr algn="ctr"/>
              <a:r>
                <a:rPr lang="en-US" sz="1400" b="1" dirty="0">
                  <a:latin typeface="Arial" panose="020B0604020202020204" pitchFamily="34" charset="0"/>
                  <a:ea typeface="Times New Roman" charset="0"/>
                  <a:cs typeface="Arial" panose="020B0604020202020204" pitchFamily="34" charset="0"/>
                  <a:sym typeface="Wingdings" pitchFamily="2" charset="2"/>
                </a:rPr>
                <a:t>-↓</a:t>
              </a:r>
              <a:endParaRPr lang="en-US" sz="1400" b="1" dirty="0">
                <a:latin typeface="Arial" panose="020B0604020202020204" pitchFamily="34" charset="0"/>
                <a:ea typeface="Times New Roman" charset="0"/>
                <a:cs typeface="Arial" panose="020B0604020202020204" pitchFamily="34" charset="0"/>
              </a:endParaRPr>
            </a:p>
          </p:txBody>
        </p:sp>
        <p:sp>
          <p:nvSpPr>
            <p:cNvPr id="20" name="TextBox 19">
              <a:extLst>
                <a:ext uri="{FF2B5EF4-FFF2-40B4-BE49-F238E27FC236}">
                  <a16:creationId xmlns:a16="http://schemas.microsoft.com/office/drawing/2014/main" id="{36C0746E-1B9F-48EF-9FBF-A9F75BDC5C29}"/>
                </a:ext>
              </a:extLst>
            </p:cNvPr>
            <p:cNvSpPr txBox="1"/>
            <p:nvPr/>
          </p:nvSpPr>
          <p:spPr>
            <a:xfrm>
              <a:off x="5831278" y="1329223"/>
              <a:ext cx="849685" cy="298415"/>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Open water state</a:t>
              </a:r>
            </a:p>
          </p:txBody>
        </p:sp>
        <p:cxnSp>
          <p:nvCxnSpPr>
            <p:cNvPr id="21" name="Straight Arrow Connector 20">
              <a:extLst>
                <a:ext uri="{FF2B5EF4-FFF2-40B4-BE49-F238E27FC236}">
                  <a16:creationId xmlns:a16="http://schemas.microsoft.com/office/drawing/2014/main" id="{7F6244DD-8522-443D-A070-48846493A0F5}"/>
                </a:ext>
              </a:extLst>
            </p:cNvPr>
            <p:cNvCxnSpPr>
              <a:cxnSpLocks/>
            </p:cNvCxnSpPr>
            <p:nvPr/>
          </p:nvCxnSpPr>
          <p:spPr>
            <a:xfrm flipV="1">
              <a:off x="4981165" y="445208"/>
              <a:ext cx="850113" cy="5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8E7F28F-3661-4FAA-8ACB-67238A081B4D}"/>
                </a:ext>
              </a:extLst>
            </p:cNvPr>
            <p:cNvCxnSpPr>
              <a:cxnSpLocks/>
            </p:cNvCxnSpPr>
            <p:nvPr/>
          </p:nvCxnSpPr>
          <p:spPr>
            <a:xfrm flipV="1">
              <a:off x="4953891" y="1462235"/>
              <a:ext cx="850113" cy="5309"/>
            </a:xfrm>
            <a:prstGeom prst="straightConnector1">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36D1D-2359-409B-92B8-A18F0672CFE9}"/>
                </a:ext>
              </a:extLst>
            </p:cNvPr>
            <p:cNvSpPr txBox="1"/>
            <p:nvPr/>
          </p:nvSpPr>
          <p:spPr>
            <a:xfrm rot="19399905">
              <a:off x="5857806" y="529938"/>
              <a:ext cx="849685" cy="175538"/>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Either state</a:t>
              </a:r>
            </a:p>
          </p:txBody>
        </p:sp>
        <p:sp>
          <p:nvSpPr>
            <p:cNvPr id="28" name="Freeform 8">
              <a:extLst>
                <a:ext uri="{FF2B5EF4-FFF2-40B4-BE49-F238E27FC236}">
                  <a16:creationId xmlns:a16="http://schemas.microsoft.com/office/drawing/2014/main" id="{18D2CC96-AF9B-4CEB-AEE8-94FA096029EB}"/>
                </a:ext>
              </a:extLst>
            </p:cNvPr>
            <p:cNvSpPr/>
            <p:nvPr/>
          </p:nvSpPr>
          <p:spPr>
            <a:xfrm rot="16200000">
              <a:off x="5056196" y="160768"/>
              <a:ext cx="1379232" cy="1729779"/>
            </a:xfrm>
            <a:custGeom>
              <a:avLst/>
              <a:gdLst>
                <a:gd name="connsiteX0" fmla="*/ 124113 w 1564039"/>
                <a:gd name="connsiteY0" fmla="*/ 3969 h 1483961"/>
                <a:gd name="connsiteX1" fmla="*/ 124113 w 1564039"/>
                <a:gd name="connsiteY1" fmla="*/ 1366425 h 1483961"/>
                <a:gd name="connsiteX2" fmla="*/ 1559721 w 1564039"/>
                <a:gd name="connsiteY2" fmla="*/ 1366425 h 1483961"/>
                <a:gd name="connsiteX3" fmla="*/ 553881 w 1564039"/>
                <a:gd name="connsiteY3" fmla="*/ 964089 h 1483961"/>
                <a:gd name="connsiteX4" fmla="*/ 124113 w 1564039"/>
                <a:gd name="connsiteY4" fmla="*/ 3969 h 1483961"/>
                <a:gd name="connsiteX0" fmla="*/ 0 w 1439926"/>
                <a:gd name="connsiteY0" fmla="*/ 3969 h 1483961"/>
                <a:gd name="connsiteX1" fmla="*/ 0 w 1439926"/>
                <a:gd name="connsiteY1" fmla="*/ 1366425 h 1483961"/>
                <a:gd name="connsiteX2" fmla="*/ 1435608 w 1439926"/>
                <a:gd name="connsiteY2" fmla="*/ 1366425 h 1483961"/>
                <a:gd name="connsiteX3" fmla="*/ 429768 w 1439926"/>
                <a:gd name="connsiteY3" fmla="*/ 964089 h 1483961"/>
                <a:gd name="connsiteX4" fmla="*/ 0 w 1439926"/>
                <a:gd name="connsiteY4" fmla="*/ 3969 h 1483961"/>
                <a:gd name="connsiteX0" fmla="*/ 0 w 1439926"/>
                <a:gd name="connsiteY0" fmla="*/ 3969 h 1366425"/>
                <a:gd name="connsiteX1" fmla="*/ 0 w 1439926"/>
                <a:gd name="connsiteY1" fmla="*/ 1366425 h 1366425"/>
                <a:gd name="connsiteX2" fmla="*/ 1435608 w 1439926"/>
                <a:gd name="connsiteY2" fmla="*/ 1366425 h 1366425"/>
                <a:gd name="connsiteX3" fmla="*/ 429768 w 1439926"/>
                <a:gd name="connsiteY3" fmla="*/ 964089 h 1366425"/>
                <a:gd name="connsiteX4" fmla="*/ 0 w 1439926"/>
                <a:gd name="connsiteY4" fmla="*/ 3969 h 1366425"/>
                <a:gd name="connsiteX0" fmla="*/ 39962 w 1480492"/>
                <a:gd name="connsiteY0" fmla="*/ 7078 h 1369534"/>
                <a:gd name="connsiteX1" fmla="*/ 39962 w 1480492"/>
                <a:gd name="connsiteY1" fmla="*/ 1369534 h 1369534"/>
                <a:gd name="connsiteX2" fmla="*/ 1475570 w 1480492"/>
                <a:gd name="connsiteY2" fmla="*/ 1369534 h 1369534"/>
                <a:gd name="connsiteX3" fmla="*/ 579458 w 1480492"/>
                <a:gd name="connsiteY3" fmla="*/ 857470 h 1369534"/>
                <a:gd name="connsiteX4" fmla="*/ 39962 w 1480492"/>
                <a:gd name="connsiteY4" fmla="*/ 7078 h 1369534"/>
                <a:gd name="connsiteX0" fmla="*/ 0 w 1440530"/>
                <a:gd name="connsiteY0" fmla="*/ 7078 h 1369534"/>
                <a:gd name="connsiteX1" fmla="*/ 0 w 1440530"/>
                <a:gd name="connsiteY1" fmla="*/ 1369534 h 1369534"/>
                <a:gd name="connsiteX2" fmla="*/ 1435608 w 1440530"/>
                <a:gd name="connsiteY2" fmla="*/ 1369534 h 1369534"/>
                <a:gd name="connsiteX3" fmla="*/ 539496 w 1440530"/>
                <a:gd name="connsiteY3" fmla="*/ 857470 h 1369534"/>
                <a:gd name="connsiteX4" fmla="*/ 0 w 1440530"/>
                <a:gd name="connsiteY4" fmla="*/ 7078 h 1369534"/>
                <a:gd name="connsiteX0" fmla="*/ 0 w 1444615"/>
                <a:gd name="connsiteY0" fmla="*/ 15549 h 1378005"/>
                <a:gd name="connsiteX1" fmla="*/ 0 w 1444615"/>
                <a:gd name="connsiteY1" fmla="*/ 1378005 h 1378005"/>
                <a:gd name="connsiteX2" fmla="*/ 1435608 w 1444615"/>
                <a:gd name="connsiteY2" fmla="*/ 1378005 h 1378005"/>
                <a:gd name="connsiteX3" fmla="*/ 897636 w 1444615"/>
                <a:gd name="connsiteY3" fmla="*/ 439221 h 1378005"/>
                <a:gd name="connsiteX4" fmla="*/ 0 w 1444615"/>
                <a:gd name="connsiteY4" fmla="*/ 15549 h 1378005"/>
                <a:gd name="connsiteX0" fmla="*/ 0 w 1444460"/>
                <a:gd name="connsiteY0" fmla="*/ 13552 h 1376008"/>
                <a:gd name="connsiteX1" fmla="*/ 0 w 1444460"/>
                <a:gd name="connsiteY1" fmla="*/ 1376008 h 1376008"/>
                <a:gd name="connsiteX2" fmla="*/ 1435608 w 1444460"/>
                <a:gd name="connsiteY2" fmla="*/ 1376008 h 1376008"/>
                <a:gd name="connsiteX3" fmla="*/ 890016 w 1444460"/>
                <a:gd name="connsiteY3" fmla="*/ 490564 h 1376008"/>
                <a:gd name="connsiteX4" fmla="*/ 0 w 1444460"/>
                <a:gd name="connsiteY4" fmla="*/ 13552 h 137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460" h="1376008">
                  <a:moveTo>
                    <a:pt x="0" y="13552"/>
                  </a:moveTo>
                  <a:lnTo>
                    <a:pt x="0" y="1376008"/>
                  </a:lnTo>
                  <a:lnTo>
                    <a:pt x="1435608" y="1376008"/>
                  </a:lnTo>
                  <a:cubicBezTo>
                    <a:pt x="1507236" y="1308952"/>
                    <a:pt x="1127760" y="716116"/>
                    <a:pt x="890016" y="490564"/>
                  </a:cubicBezTo>
                  <a:cubicBezTo>
                    <a:pt x="652272" y="265012"/>
                    <a:pt x="89916" y="-71792"/>
                    <a:pt x="0" y="13552"/>
                  </a:cubicBezTo>
                  <a:close/>
                </a:path>
              </a:pathLst>
            </a:custGeom>
            <a:solidFill>
              <a:srgbClr val="FF0000">
                <a:alpha val="30000"/>
              </a:srgbClr>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Rectangle 28">
              <a:extLst>
                <a:ext uri="{FF2B5EF4-FFF2-40B4-BE49-F238E27FC236}">
                  <a16:creationId xmlns:a16="http://schemas.microsoft.com/office/drawing/2014/main" id="{A00C0BEB-5E27-42AC-9CCE-4FC293B4504D}"/>
                </a:ext>
              </a:extLst>
            </p:cNvPr>
            <p:cNvSpPr/>
            <p:nvPr/>
          </p:nvSpPr>
          <p:spPr>
            <a:xfrm>
              <a:off x="4879914" y="336045"/>
              <a:ext cx="1729779" cy="13792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 name="TextBox 29">
            <a:extLst>
              <a:ext uri="{FF2B5EF4-FFF2-40B4-BE49-F238E27FC236}">
                <a16:creationId xmlns:a16="http://schemas.microsoft.com/office/drawing/2014/main" id="{EAB55470-70F0-44F8-8327-69862F78E507}"/>
              </a:ext>
            </a:extLst>
          </p:cNvPr>
          <p:cNvSpPr txBox="1"/>
          <p:nvPr/>
        </p:nvSpPr>
        <p:spPr>
          <a:xfrm>
            <a:off x="8842501" y="5260632"/>
            <a:ext cx="3417420" cy="276999"/>
          </a:xfrm>
          <a:prstGeom prst="rect">
            <a:avLst/>
          </a:prstGeom>
          <a:noFill/>
        </p:spPr>
        <p:txBody>
          <a:bodyPr wrap="square">
            <a:spAutoFit/>
          </a:bodyPr>
          <a:lstStyle/>
          <a:p>
            <a:r>
              <a:rPr lang="en-US" sz="1200" dirty="0">
                <a:latin typeface="Arial" panose="020B0604020202020204" pitchFamily="34" charset="0"/>
                <a:ea typeface="Times New Roman" charset="0"/>
                <a:cs typeface="Arial" panose="020B0604020202020204" pitchFamily="34" charset="0"/>
              </a:rPr>
              <a:t>(after </a:t>
            </a:r>
            <a:r>
              <a:rPr lang="en-US" sz="1200" dirty="0" err="1">
                <a:latin typeface="Arial" panose="020B0604020202020204" pitchFamily="34" charset="0"/>
                <a:ea typeface="Times New Roman" charset="0"/>
                <a:cs typeface="Arial" panose="020B0604020202020204" pitchFamily="34" charset="0"/>
              </a:rPr>
              <a:t>Ratajczak</a:t>
            </a:r>
            <a:r>
              <a:rPr lang="en-US" sz="1200" dirty="0">
                <a:latin typeface="Arial" panose="020B0604020202020204" pitchFamily="34" charset="0"/>
                <a:ea typeface="Times New Roman" charset="0"/>
                <a:cs typeface="Arial" panose="020B0604020202020204" pitchFamily="34" charset="0"/>
              </a:rPr>
              <a:t> et al. 2018)</a:t>
            </a:r>
            <a:endParaRPr lang="en-US" sz="1200" dirty="0"/>
          </a:p>
        </p:txBody>
      </p:sp>
    </p:spTree>
    <p:extLst>
      <p:ext uri="{BB962C8B-B14F-4D97-AF65-F5344CB8AC3E}">
        <p14:creationId xmlns:p14="http://schemas.microsoft.com/office/powerpoint/2010/main" val="106527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DB62-E869-4400-8B6D-394F552DCCAA}"/>
              </a:ext>
            </a:extLst>
          </p:cNvPr>
          <p:cNvSpPr>
            <a:spLocks noGrp="1"/>
          </p:cNvSpPr>
          <p:nvPr>
            <p:ph type="title"/>
          </p:nvPr>
        </p:nvSpPr>
        <p:spPr/>
        <p:txBody>
          <a:bodyPr/>
          <a:lstStyle/>
          <a:p>
            <a:r>
              <a:rPr lang="en-US" dirty="0"/>
              <a:t>Extra slides</a:t>
            </a:r>
          </a:p>
        </p:txBody>
      </p:sp>
      <p:sp>
        <p:nvSpPr>
          <p:cNvPr id="3" name="Content Placeholder 2">
            <a:extLst>
              <a:ext uri="{FF2B5EF4-FFF2-40B4-BE49-F238E27FC236}">
                <a16:creationId xmlns:a16="http://schemas.microsoft.com/office/drawing/2014/main" id="{E549F30C-2E49-4FA6-9C3D-39B107AA5F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4170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2EF9C5-D7F1-E04B-853F-B031A54C8CB7}"/>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9" name="Group 28">
            <a:extLst>
              <a:ext uri="{FF2B5EF4-FFF2-40B4-BE49-F238E27FC236}">
                <a16:creationId xmlns:a16="http://schemas.microsoft.com/office/drawing/2014/main" id="{EDDF607A-1BA9-F642-89C8-2792C522E1FF}"/>
              </a:ext>
            </a:extLst>
          </p:cNvPr>
          <p:cNvGrpSpPr/>
          <p:nvPr/>
        </p:nvGrpSpPr>
        <p:grpSpPr>
          <a:xfrm>
            <a:off x="10048" y="25520"/>
            <a:ext cx="548640" cy="548640"/>
            <a:chOff x="116180" y="3090072"/>
            <a:chExt cx="548640" cy="548640"/>
          </a:xfrm>
        </p:grpSpPr>
        <p:sp>
          <p:nvSpPr>
            <p:cNvPr id="30" name="Oval 29">
              <a:extLst>
                <a:ext uri="{FF2B5EF4-FFF2-40B4-BE49-F238E27FC236}">
                  <a16:creationId xmlns:a16="http://schemas.microsoft.com/office/drawing/2014/main" id="{BB6759A5-46E9-C04F-8B5F-1190FFBD71B7}"/>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1A8F2AFD-4D69-9E46-903A-0275EA182532}"/>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32" name="TextBox 31">
            <a:extLst>
              <a:ext uri="{FF2B5EF4-FFF2-40B4-BE49-F238E27FC236}">
                <a16:creationId xmlns:a16="http://schemas.microsoft.com/office/drawing/2014/main" id="{858025DB-D641-6D4F-959C-CB2A78851E9C}"/>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25EBD061-6321-43A4-9EDA-D4452CC89C8D}"/>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sp>
        <p:nvSpPr>
          <p:cNvPr id="3" name="TextBox 2">
            <a:extLst>
              <a:ext uri="{FF2B5EF4-FFF2-40B4-BE49-F238E27FC236}">
                <a16:creationId xmlns:a16="http://schemas.microsoft.com/office/drawing/2014/main" id="{5E2CE2C1-559D-4FD6-BCBC-F1AD6C6500F6}"/>
              </a:ext>
            </a:extLst>
          </p:cNvPr>
          <p:cNvSpPr txBox="1"/>
          <p:nvPr/>
        </p:nvSpPr>
        <p:spPr>
          <a:xfrm>
            <a:off x="9064863" y="4770946"/>
            <a:ext cx="325730" cy="246221"/>
          </a:xfrm>
          <a:prstGeom prst="rect">
            <a:avLst/>
          </a:prstGeom>
          <a:noFill/>
        </p:spPr>
        <p:txBody>
          <a:bodyPr wrap="none" rtlCol="0">
            <a:spAutoFit/>
          </a:bodyPr>
          <a:lstStyle/>
          <a:p>
            <a:r>
              <a:rPr lang="en-US" sz="1000" dirty="0"/>
              <a:t>10</a:t>
            </a:r>
          </a:p>
        </p:txBody>
      </p:sp>
      <p:sp>
        <p:nvSpPr>
          <p:cNvPr id="51" name="TextBox 50">
            <a:extLst>
              <a:ext uri="{FF2B5EF4-FFF2-40B4-BE49-F238E27FC236}">
                <a16:creationId xmlns:a16="http://schemas.microsoft.com/office/drawing/2014/main" id="{F5B77998-EBC0-485A-9A24-17B1838843CD}"/>
              </a:ext>
            </a:extLst>
          </p:cNvPr>
          <p:cNvSpPr txBox="1"/>
          <p:nvPr/>
        </p:nvSpPr>
        <p:spPr>
          <a:xfrm>
            <a:off x="8095885" y="5251576"/>
            <a:ext cx="325730" cy="246221"/>
          </a:xfrm>
          <a:prstGeom prst="rect">
            <a:avLst/>
          </a:prstGeom>
          <a:noFill/>
        </p:spPr>
        <p:txBody>
          <a:bodyPr wrap="none" rtlCol="0">
            <a:spAutoFit/>
          </a:bodyPr>
          <a:lstStyle/>
          <a:p>
            <a:r>
              <a:rPr lang="en-US" sz="1000" dirty="0"/>
              <a:t>11</a:t>
            </a:r>
          </a:p>
        </p:txBody>
      </p:sp>
      <p:pic>
        <p:nvPicPr>
          <p:cNvPr id="6" name="Picture 5">
            <a:extLst>
              <a:ext uri="{FF2B5EF4-FFF2-40B4-BE49-F238E27FC236}">
                <a16:creationId xmlns:a16="http://schemas.microsoft.com/office/drawing/2014/main" id="{7EFC62BE-96FF-4DB3-890B-D186D0C1C2B2}"/>
              </a:ext>
            </a:extLst>
          </p:cNvPr>
          <p:cNvPicPr>
            <a:picLocks noChangeAspect="1"/>
          </p:cNvPicPr>
          <p:nvPr/>
        </p:nvPicPr>
        <p:blipFill rotWithShape="1">
          <a:blip r:embed="rId3"/>
          <a:srcRect l="1045"/>
          <a:stretch/>
        </p:blipFill>
        <p:spPr>
          <a:xfrm>
            <a:off x="1039906" y="1360203"/>
            <a:ext cx="10195548" cy="4848902"/>
          </a:xfrm>
          <a:prstGeom prst="rect">
            <a:avLst/>
          </a:prstGeom>
        </p:spPr>
      </p:pic>
      <p:sp>
        <p:nvSpPr>
          <p:cNvPr id="52" name="TextBox 51">
            <a:extLst>
              <a:ext uri="{FF2B5EF4-FFF2-40B4-BE49-F238E27FC236}">
                <a16:creationId xmlns:a16="http://schemas.microsoft.com/office/drawing/2014/main" id="{2F32D6DA-E5F6-4332-BD9E-8BA926C680C2}"/>
              </a:ext>
            </a:extLst>
          </p:cNvPr>
          <p:cNvSpPr txBox="1"/>
          <p:nvPr/>
        </p:nvSpPr>
        <p:spPr>
          <a:xfrm>
            <a:off x="602535" y="321091"/>
            <a:ext cx="10979865"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FCE Hydrologic Presses &amp; Pulses</a:t>
            </a:r>
          </a:p>
        </p:txBody>
      </p:sp>
    </p:spTree>
    <p:extLst>
      <p:ext uri="{BB962C8B-B14F-4D97-AF65-F5344CB8AC3E}">
        <p14:creationId xmlns:p14="http://schemas.microsoft.com/office/powerpoint/2010/main" val="1903605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21091"/>
            <a:ext cx="10979865"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Hypotheses</a:t>
            </a:r>
          </a:p>
        </p:txBody>
      </p:sp>
      <p:sp>
        <p:nvSpPr>
          <p:cNvPr id="9" name="TextBox 8">
            <a:extLst>
              <a:ext uri="{FF2B5EF4-FFF2-40B4-BE49-F238E27FC236}">
                <a16:creationId xmlns:a16="http://schemas.microsoft.com/office/drawing/2014/main" id="{D97C515E-0D15-DF42-A46F-DD3AD07FEE69}"/>
              </a:ext>
            </a:extLst>
          </p:cNvPr>
          <p:cNvSpPr txBox="1"/>
          <p:nvPr/>
        </p:nvSpPr>
        <p:spPr>
          <a:xfrm>
            <a:off x="558687" y="1393662"/>
            <a:ext cx="11337477" cy="156966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a:t>
            </a:r>
            <a:r>
              <a:rPr lang="en-US" sz="2400" b="1" dirty="0">
                <a:solidFill>
                  <a:schemeClr val="accent1"/>
                </a:solidFill>
                <a:latin typeface="Arial" panose="020B0604020202020204" pitchFamily="34" charset="0"/>
                <a:cs typeface="Arial" panose="020B0604020202020204" pitchFamily="34" charset="0"/>
              </a:rPr>
              <a:t>biophysical data platform </a:t>
            </a:r>
            <a:r>
              <a:rPr lang="en-US" sz="2400" dirty="0">
                <a:latin typeface="Arial" panose="020B0604020202020204" pitchFamily="34" charset="0"/>
                <a:cs typeface="Arial" panose="020B0604020202020204" pitchFamily="34" charset="0"/>
              </a:rPr>
              <a:t>supporting all hypotheses for comparing responses to changing freshwater and marine pulses between two drainages of contrasting hydrologic connectivity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22EF9C5-D7F1-E04B-853F-B031A54C8CB7}"/>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9" name="Group 28">
            <a:extLst>
              <a:ext uri="{FF2B5EF4-FFF2-40B4-BE49-F238E27FC236}">
                <a16:creationId xmlns:a16="http://schemas.microsoft.com/office/drawing/2014/main" id="{EDDF607A-1BA9-F642-89C8-2792C522E1FF}"/>
              </a:ext>
            </a:extLst>
          </p:cNvPr>
          <p:cNvGrpSpPr/>
          <p:nvPr/>
        </p:nvGrpSpPr>
        <p:grpSpPr>
          <a:xfrm>
            <a:off x="10048" y="25520"/>
            <a:ext cx="548640" cy="548640"/>
            <a:chOff x="116180" y="3090072"/>
            <a:chExt cx="548640" cy="548640"/>
          </a:xfrm>
        </p:grpSpPr>
        <p:sp>
          <p:nvSpPr>
            <p:cNvPr id="30" name="Oval 29">
              <a:extLst>
                <a:ext uri="{FF2B5EF4-FFF2-40B4-BE49-F238E27FC236}">
                  <a16:creationId xmlns:a16="http://schemas.microsoft.com/office/drawing/2014/main" id="{BB6759A5-46E9-C04F-8B5F-1190FFBD71B7}"/>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1A8F2AFD-4D69-9E46-903A-0275EA182532}"/>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32" name="TextBox 31">
            <a:extLst>
              <a:ext uri="{FF2B5EF4-FFF2-40B4-BE49-F238E27FC236}">
                <a16:creationId xmlns:a16="http://schemas.microsoft.com/office/drawing/2014/main" id="{858025DB-D641-6D4F-959C-CB2A78851E9C}"/>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25EBD061-6321-43A4-9EDA-D4452CC89C8D}"/>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3" name="Picture 2">
            <a:extLst>
              <a:ext uri="{FF2B5EF4-FFF2-40B4-BE49-F238E27FC236}">
                <a16:creationId xmlns:a16="http://schemas.microsoft.com/office/drawing/2014/main" id="{06FB9BBB-7B8A-4B03-B732-5BE3FED0744E}"/>
              </a:ext>
            </a:extLst>
          </p:cNvPr>
          <p:cNvPicPr>
            <a:picLocks noChangeAspect="1"/>
          </p:cNvPicPr>
          <p:nvPr/>
        </p:nvPicPr>
        <p:blipFill>
          <a:blip r:embed="rId3"/>
          <a:stretch>
            <a:fillRect/>
          </a:stretch>
        </p:blipFill>
        <p:spPr>
          <a:xfrm>
            <a:off x="2248596" y="2751447"/>
            <a:ext cx="7092628" cy="3395698"/>
          </a:xfrm>
          <a:prstGeom prst="rect">
            <a:avLst/>
          </a:prstGeom>
        </p:spPr>
      </p:pic>
      <p:sp>
        <p:nvSpPr>
          <p:cNvPr id="4" name="Oval 3">
            <a:extLst>
              <a:ext uri="{FF2B5EF4-FFF2-40B4-BE49-F238E27FC236}">
                <a16:creationId xmlns:a16="http://schemas.microsoft.com/office/drawing/2014/main" id="{19EE4215-FC1D-4A2E-B55A-6EA67CCEBEB7}"/>
              </a:ext>
            </a:extLst>
          </p:cNvPr>
          <p:cNvSpPr/>
          <p:nvPr/>
        </p:nvSpPr>
        <p:spPr>
          <a:xfrm>
            <a:off x="5195996" y="2693253"/>
            <a:ext cx="1792941" cy="2179141"/>
          </a:xfrm>
          <a:prstGeom prst="ellipse">
            <a:avLst/>
          </a:prstGeom>
          <a:solidFill>
            <a:srgbClr val="FFFF00">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8EA742-A92D-4CAF-A61C-47D05702CA90}"/>
              </a:ext>
            </a:extLst>
          </p:cNvPr>
          <p:cNvSpPr txBox="1"/>
          <p:nvPr/>
        </p:nvSpPr>
        <p:spPr>
          <a:xfrm>
            <a:off x="10157012" y="5703410"/>
            <a:ext cx="2097741" cy="461665"/>
          </a:xfrm>
          <a:prstGeom prst="rect">
            <a:avLst/>
          </a:prstGeom>
          <a:noFill/>
        </p:spPr>
        <p:txBody>
          <a:bodyPr wrap="square" rtlCol="0">
            <a:spAutoFit/>
          </a:bodyPr>
          <a:lstStyle/>
          <a:p>
            <a:r>
              <a:rPr lang="en-US" sz="1200" dirty="0"/>
              <a:t>Kominoski, Gaiser, &amp; Baer (2018) </a:t>
            </a:r>
            <a:r>
              <a:rPr lang="en-US" sz="1200" i="1" dirty="0" err="1"/>
              <a:t>BioScience</a:t>
            </a:r>
            <a:r>
              <a:rPr lang="en-US" sz="1200" dirty="0"/>
              <a:t> </a:t>
            </a:r>
          </a:p>
        </p:txBody>
      </p:sp>
    </p:spTree>
    <p:extLst>
      <p:ext uri="{BB962C8B-B14F-4D97-AF65-F5344CB8AC3E}">
        <p14:creationId xmlns:p14="http://schemas.microsoft.com/office/powerpoint/2010/main" val="658187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21091"/>
            <a:ext cx="10979865"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Disturbance drivers of FCE pulses</a:t>
            </a:r>
          </a:p>
        </p:txBody>
      </p:sp>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6" name="Picture 5">
            <a:extLst>
              <a:ext uri="{FF2B5EF4-FFF2-40B4-BE49-F238E27FC236}">
                <a16:creationId xmlns:a16="http://schemas.microsoft.com/office/drawing/2014/main" id="{DF604B87-C654-4F7B-9B4A-EB77BAA1E9C9}"/>
              </a:ext>
            </a:extLst>
          </p:cNvPr>
          <p:cNvPicPr>
            <a:picLocks noChangeAspect="1"/>
          </p:cNvPicPr>
          <p:nvPr/>
        </p:nvPicPr>
        <p:blipFill>
          <a:blip r:embed="rId3"/>
          <a:stretch>
            <a:fillRect/>
          </a:stretch>
        </p:blipFill>
        <p:spPr>
          <a:xfrm>
            <a:off x="558688" y="1028977"/>
            <a:ext cx="7545529" cy="4061076"/>
          </a:xfrm>
          <a:prstGeom prst="rect">
            <a:avLst/>
          </a:prstGeom>
        </p:spPr>
      </p:pic>
      <p:pic>
        <p:nvPicPr>
          <p:cNvPr id="11" name="Picture 10">
            <a:extLst>
              <a:ext uri="{FF2B5EF4-FFF2-40B4-BE49-F238E27FC236}">
                <a16:creationId xmlns:a16="http://schemas.microsoft.com/office/drawing/2014/main" id="{23955187-758E-49F7-AA80-63E94036606B}"/>
              </a:ext>
            </a:extLst>
          </p:cNvPr>
          <p:cNvPicPr>
            <a:picLocks noChangeAspect="1"/>
          </p:cNvPicPr>
          <p:nvPr/>
        </p:nvPicPr>
        <p:blipFill>
          <a:blip r:embed="rId4"/>
          <a:stretch>
            <a:fillRect/>
          </a:stretch>
        </p:blipFill>
        <p:spPr>
          <a:xfrm>
            <a:off x="1336987" y="5097653"/>
            <a:ext cx="7260984" cy="616732"/>
          </a:xfrm>
          <a:prstGeom prst="rect">
            <a:avLst/>
          </a:prstGeom>
        </p:spPr>
      </p:pic>
      <p:pic>
        <p:nvPicPr>
          <p:cNvPr id="14" name="Picture 13">
            <a:extLst>
              <a:ext uri="{FF2B5EF4-FFF2-40B4-BE49-F238E27FC236}">
                <a16:creationId xmlns:a16="http://schemas.microsoft.com/office/drawing/2014/main" id="{B808E8C5-B866-4F89-A8D7-8A4AFD71DDBB}"/>
              </a:ext>
            </a:extLst>
          </p:cNvPr>
          <p:cNvPicPr>
            <a:picLocks noChangeAspect="1"/>
          </p:cNvPicPr>
          <p:nvPr/>
        </p:nvPicPr>
        <p:blipFill rotWithShape="1">
          <a:blip r:embed="rId5"/>
          <a:srcRect r="20853"/>
          <a:stretch/>
        </p:blipFill>
        <p:spPr>
          <a:xfrm>
            <a:off x="8639100" y="2059905"/>
            <a:ext cx="2994212" cy="2333293"/>
          </a:xfrm>
          <a:prstGeom prst="rect">
            <a:avLst/>
          </a:prstGeom>
        </p:spPr>
      </p:pic>
      <p:sp>
        <p:nvSpPr>
          <p:cNvPr id="15" name="TextBox 14">
            <a:extLst>
              <a:ext uri="{FF2B5EF4-FFF2-40B4-BE49-F238E27FC236}">
                <a16:creationId xmlns:a16="http://schemas.microsoft.com/office/drawing/2014/main" id="{0ED08649-6688-4840-A2B5-5088321AB07C}"/>
              </a:ext>
            </a:extLst>
          </p:cNvPr>
          <p:cNvSpPr txBox="1"/>
          <p:nvPr/>
        </p:nvSpPr>
        <p:spPr>
          <a:xfrm>
            <a:off x="8639100" y="1677741"/>
            <a:ext cx="2994212" cy="369332"/>
          </a:xfrm>
          <a:prstGeom prst="rect">
            <a:avLst/>
          </a:prstGeom>
          <a:solidFill>
            <a:schemeClr val="bg1"/>
          </a:solidFill>
        </p:spPr>
        <p:txBody>
          <a:bodyPr wrap="square" rtlCol="0">
            <a:spAutoFit/>
          </a:bodyPr>
          <a:lstStyle/>
          <a:p>
            <a:r>
              <a:rPr lang="en-US" dirty="0"/>
              <a:t>FCE Hurricanes 1995-2020</a:t>
            </a:r>
          </a:p>
        </p:txBody>
      </p:sp>
    </p:spTree>
    <p:extLst>
      <p:ext uri="{BB962C8B-B14F-4D97-AF65-F5344CB8AC3E}">
        <p14:creationId xmlns:p14="http://schemas.microsoft.com/office/powerpoint/2010/main" val="6638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21091"/>
            <a:ext cx="10979865"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Goals</a:t>
            </a:r>
          </a:p>
        </p:txBody>
      </p:sp>
      <p:sp>
        <p:nvSpPr>
          <p:cNvPr id="9" name="TextBox 8">
            <a:extLst>
              <a:ext uri="{FF2B5EF4-FFF2-40B4-BE49-F238E27FC236}">
                <a16:creationId xmlns:a16="http://schemas.microsoft.com/office/drawing/2014/main" id="{D97C515E-0D15-DF42-A46F-DD3AD07FEE69}"/>
              </a:ext>
            </a:extLst>
          </p:cNvPr>
          <p:cNvSpPr txBox="1"/>
          <p:nvPr/>
        </p:nvSpPr>
        <p:spPr>
          <a:xfrm>
            <a:off x="558688" y="1393662"/>
            <a:ext cx="4909783" cy="4585871"/>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Determine the </a:t>
            </a:r>
            <a:r>
              <a:rPr lang="en-US" sz="2400" b="1" dirty="0">
                <a:solidFill>
                  <a:schemeClr val="accent1"/>
                </a:solidFill>
                <a:latin typeface="Arial" panose="020B0604020202020204" pitchFamily="34" charset="0"/>
                <a:cs typeface="Arial" panose="020B0604020202020204" pitchFamily="34" charset="0"/>
              </a:rPr>
              <a:t>amplitude and duration </a:t>
            </a:r>
            <a:r>
              <a:rPr lang="en-US" sz="2400" dirty="0">
                <a:latin typeface="Arial" panose="020B0604020202020204" pitchFamily="34" charset="0"/>
                <a:cs typeface="Arial" panose="020B0604020202020204" pitchFamily="34" charset="0"/>
              </a:rPr>
              <a:t>of water column salinity, sediment, and P pulses in relation to daily, seasonal, and event-driven variability in water levels, seasonal freshwater inflows, storm surge pulses, and tides</a:t>
            </a:r>
          </a:p>
          <a:p>
            <a:pPr lvl="1"/>
            <a:r>
              <a:rPr lang="en-US" sz="2000" i="1" dirty="0">
                <a:latin typeface="Arial" panose="020B0604020202020204" pitchFamily="34" charset="0"/>
                <a:cs typeface="Arial" panose="020B0604020202020204" pitchFamily="34" charset="0"/>
              </a:rPr>
              <a:t>Measurements: </a:t>
            </a:r>
            <a:r>
              <a:rPr lang="en-US" sz="2000" dirty="0">
                <a:latin typeface="Arial" panose="020B0604020202020204" pitchFamily="34" charset="0"/>
                <a:cs typeface="Arial" panose="020B0604020202020204" pitchFamily="34" charset="0"/>
              </a:rPr>
              <a:t>Surface water salinity &amp; dissolved nutrients (monthly), total organic carbon and nutrients (3-5 day), porewater salinity &amp; continuous temperature (new)</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22EF9C5-D7F1-E04B-853F-B031A54C8CB7}"/>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9" name="Group 28">
            <a:extLst>
              <a:ext uri="{FF2B5EF4-FFF2-40B4-BE49-F238E27FC236}">
                <a16:creationId xmlns:a16="http://schemas.microsoft.com/office/drawing/2014/main" id="{EDDF607A-1BA9-F642-89C8-2792C522E1FF}"/>
              </a:ext>
            </a:extLst>
          </p:cNvPr>
          <p:cNvGrpSpPr/>
          <p:nvPr/>
        </p:nvGrpSpPr>
        <p:grpSpPr>
          <a:xfrm>
            <a:off x="10048" y="25520"/>
            <a:ext cx="548640" cy="548640"/>
            <a:chOff x="116180" y="3090072"/>
            <a:chExt cx="548640" cy="548640"/>
          </a:xfrm>
        </p:grpSpPr>
        <p:sp>
          <p:nvSpPr>
            <p:cNvPr id="30" name="Oval 29">
              <a:extLst>
                <a:ext uri="{FF2B5EF4-FFF2-40B4-BE49-F238E27FC236}">
                  <a16:creationId xmlns:a16="http://schemas.microsoft.com/office/drawing/2014/main" id="{BB6759A5-46E9-C04F-8B5F-1190FFBD71B7}"/>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1A8F2AFD-4D69-9E46-903A-0275EA182532}"/>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32" name="TextBox 31">
            <a:extLst>
              <a:ext uri="{FF2B5EF4-FFF2-40B4-BE49-F238E27FC236}">
                <a16:creationId xmlns:a16="http://schemas.microsoft.com/office/drawing/2014/main" id="{858025DB-D641-6D4F-959C-CB2A78851E9C}"/>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25EBD061-6321-43A4-9EDA-D4452CC89C8D}"/>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grpSp>
        <p:nvGrpSpPr>
          <p:cNvPr id="2" name="Group 1">
            <a:extLst>
              <a:ext uri="{FF2B5EF4-FFF2-40B4-BE49-F238E27FC236}">
                <a16:creationId xmlns:a16="http://schemas.microsoft.com/office/drawing/2014/main" id="{5B9F8883-A512-4AC5-BBBB-527BE56E2924}"/>
              </a:ext>
            </a:extLst>
          </p:cNvPr>
          <p:cNvGrpSpPr/>
          <p:nvPr/>
        </p:nvGrpSpPr>
        <p:grpSpPr>
          <a:xfrm>
            <a:off x="6002533" y="1330468"/>
            <a:ext cx="5211990" cy="4574194"/>
            <a:chOff x="12333195" y="2400345"/>
            <a:chExt cx="7369791" cy="6467943"/>
          </a:xfrm>
        </p:grpSpPr>
        <p:pic>
          <p:nvPicPr>
            <p:cNvPr id="33" name="Picture 32">
              <a:extLst>
                <a:ext uri="{FF2B5EF4-FFF2-40B4-BE49-F238E27FC236}">
                  <a16:creationId xmlns:a16="http://schemas.microsoft.com/office/drawing/2014/main" id="{2239AF65-729F-44C3-A230-AE057874BDE9}"/>
                </a:ext>
              </a:extLst>
            </p:cNvPr>
            <p:cNvPicPr>
              <a:picLocks noChangeAspect="1"/>
            </p:cNvPicPr>
            <p:nvPr/>
          </p:nvPicPr>
          <p:blipFill rotWithShape="1">
            <a:blip r:embed="rId3"/>
            <a:srcRect l="2480" t="2587" r="4818" b="6069"/>
            <a:stretch/>
          </p:blipFill>
          <p:spPr>
            <a:xfrm>
              <a:off x="12333195" y="2400345"/>
              <a:ext cx="7369791" cy="6467943"/>
            </a:xfrm>
            <a:prstGeom prst="rect">
              <a:avLst/>
            </a:prstGeom>
          </p:spPr>
        </p:pic>
        <p:grpSp>
          <p:nvGrpSpPr>
            <p:cNvPr id="34" name="Group 33">
              <a:extLst>
                <a:ext uri="{FF2B5EF4-FFF2-40B4-BE49-F238E27FC236}">
                  <a16:creationId xmlns:a16="http://schemas.microsoft.com/office/drawing/2014/main" id="{7003101E-CFD8-459A-9D0A-B6707C201E4F}"/>
                </a:ext>
              </a:extLst>
            </p:cNvPr>
            <p:cNvGrpSpPr/>
            <p:nvPr/>
          </p:nvGrpSpPr>
          <p:grpSpPr>
            <a:xfrm>
              <a:off x="15894977" y="2756325"/>
              <a:ext cx="1714500" cy="3257550"/>
              <a:chOff x="3752850" y="533400"/>
              <a:chExt cx="1714500" cy="3257550"/>
            </a:xfrm>
          </p:grpSpPr>
          <p:sp>
            <p:nvSpPr>
              <p:cNvPr id="35" name="Oval 34">
                <a:extLst>
                  <a:ext uri="{FF2B5EF4-FFF2-40B4-BE49-F238E27FC236}">
                    <a16:creationId xmlns:a16="http://schemas.microsoft.com/office/drawing/2014/main" id="{46109794-2735-4DF2-A0C3-D4208224C7B8}"/>
                  </a:ext>
                </a:extLst>
              </p:cNvPr>
              <p:cNvSpPr/>
              <p:nvPr/>
            </p:nvSpPr>
            <p:spPr>
              <a:xfrm>
                <a:off x="4914900" y="533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36" name="Oval 35">
                <a:extLst>
                  <a:ext uri="{FF2B5EF4-FFF2-40B4-BE49-F238E27FC236}">
                    <a16:creationId xmlns:a16="http://schemas.microsoft.com/office/drawing/2014/main" id="{F9C33699-2A2A-475D-AEEA-30E73CBB0493}"/>
                  </a:ext>
                </a:extLst>
              </p:cNvPr>
              <p:cNvSpPr/>
              <p:nvPr/>
            </p:nvSpPr>
            <p:spPr>
              <a:xfrm>
                <a:off x="4324350" y="14287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37" name="Oval 36">
                <a:extLst>
                  <a:ext uri="{FF2B5EF4-FFF2-40B4-BE49-F238E27FC236}">
                    <a16:creationId xmlns:a16="http://schemas.microsoft.com/office/drawing/2014/main" id="{F359D3B4-3F72-45BB-8FCA-4F6E717818D4}"/>
                  </a:ext>
                </a:extLst>
              </p:cNvPr>
              <p:cNvSpPr/>
              <p:nvPr/>
            </p:nvSpPr>
            <p:spPr>
              <a:xfrm>
                <a:off x="3752850" y="21907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38" name="Oval 37">
                <a:extLst>
                  <a:ext uri="{FF2B5EF4-FFF2-40B4-BE49-F238E27FC236}">
                    <a16:creationId xmlns:a16="http://schemas.microsoft.com/office/drawing/2014/main" id="{82463102-22F1-4588-9297-752E1F63CFC7}"/>
                  </a:ext>
                </a:extLst>
              </p:cNvPr>
              <p:cNvSpPr/>
              <p:nvPr/>
            </p:nvSpPr>
            <p:spPr>
              <a:xfrm>
                <a:off x="5257800" y="28575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39" name="Oval 38">
                <a:extLst>
                  <a:ext uri="{FF2B5EF4-FFF2-40B4-BE49-F238E27FC236}">
                    <a16:creationId xmlns:a16="http://schemas.microsoft.com/office/drawing/2014/main" id="{B2B3117D-155E-417B-8FA4-57B15BCC97D9}"/>
                  </a:ext>
                </a:extLst>
              </p:cNvPr>
              <p:cNvSpPr/>
              <p:nvPr/>
            </p:nvSpPr>
            <p:spPr>
              <a:xfrm>
                <a:off x="5086350" y="3200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40" name="Oval 39">
                <a:extLst>
                  <a:ext uri="{FF2B5EF4-FFF2-40B4-BE49-F238E27FC236}">
                    <a16:creationId xmlns:a16="http://schemas.microsoft.com/office/drawing/2014/main" id="{D5AF7754-A50D-49ED-B3AA-0EBC01C50D2C}"/>
                  </a:ext>
                </a:extLst>
              </p:cNvPr>
              <p:cNvSpPr/>
              <p:nvPr/>
            </p:nvSpPr>
            <p:spPr>
              <a:xfrm>
                <a:off x="4857750" y="3581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grpSp>
        <p:grpSp>
          <p:nvGrpSpPr>
            <p:cNvPr id="41" name="Group 40">
              <a:extLst>
                <a:ext uri="{FF2B5EF4-FFF2-40B4-BE49-F238E27FC236}">
                  <a16:creationId xmlns:a16="http://schemas.microsoft.com/office/drawing/2014/main" id="{C7783936-B648-4F83-A192-218CC4DD289A}"/>
                </a:ext>
              </a:extLst>
            </p:cNvPr>
            <p:cNvGrpSpPr/>
            <p:nvPr/>
          </p:nvGrpSpPr>
          <p:grpSpPr>
            <a:xfrm>
              <a:off x="14047127" y="4908975"/>
              <a:ext cx="3162300" cy="1828800"/>
              <a:chOff x="1905000" y="2686050"/>
              <a:chExt cx="3162300" cy="1828800"/>
            </a:xfrm>
          </p:grpSpPr>
          <p:sp>
            <p:nvSpPr>
              <p:cNvPr id="42" name="Oval 41">
                <a:extLst>
                  <a:ext uri="{FF2B5EF4-FFF2-40B4-BE49-F238E27FC236}">
                    <a16:creationId xmlns:a16="http://schemas.microsoft.com/office/drawing/2014/main" id="{F496157D-8711-45DD-A7B4-12AD32FBBE3E}"/>
                  </a:ext>
                </a:extLst>
              </p:cNvPr>
              <p:cNvSpPr/>
              <p:nvPr/>
            </p:nvSpPr>
            <p:spPr>
              <a:xfrm>
                <a:off x="3028950" y="26860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p>
            </p:txBody>
          </p:sp>
          <p:sp>
            <p:nvSpPr>
              <p:cNvPr id="43" name="Oval 42">
                <a:extLst>
                  <a:ext uri="{FF2B5EF4-FFF2-40B4-BE49-F238E27FC236}">
                    <a16:creationId xmlns:a16="http://schemas.microsoft.com/office/drawing/2014/main" id="{9066C116-B51D-4167-8D22-A3C3338D43E3}"/>
                  </a:ext>
                </a:extLst>
              </p:cNvPr>
              <p:cNvSpPr/>
              <p:nvPr/>
            </p:nvSpPr>
            <p:spPr>
              <a:xfrm>
                <a:off x="2438400" y="29337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a:t>
                </a:r>
              </a:p>
            </p:txBody>
          </p:sp>
          <p:sp>
            <p:nvSpPr>
              <p:cNvPr id="44" name="Oval 43">
                <a:extLst>
                  <a:ext uri="{FF2B5EF4-FFF2-40B4-BE49-F238E27FC236}">
                    <a16:creationId xmlns:a16="http://schemas.microsoft.com/office/drawing/2014/main" id="{93BEFAF6-9F26-476C-A409-F5E913C4DDBF}"/>
                  </a:ext>
                </a:extLst>
              </p:cNvPr>
              <p:cNvSpPr/>
              <p:nvPr/>
            </p:nvSpPr>
            <p:spPr>
              <a:xfrm>
                <a:off x="1905000" y="31051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a:t>
                </a:r>
              </a:p>
            </p:txBody>
          </p:sp>
          <p:sp>
            <p:nvSpPr>
              <p:cNvPr id="45" name="Oval 44">
                <a:extLst>
                  <a:ext uri="{FF2B5EF4-FFF2-40B4-BE49-F238E27FC236}">
                    <a16:creationId xmlns:a16="http://schemas.microsoft.com/office/drawing/2014/main" id="{A7D2FE2E-0587-4D97-8DA4-2E8CD8FE8E18}"/>
                  </a:ext>
                </a:extLst>
              </p:cNvPr>
              <p:cNvSpPr/>
              <p:nvPr/>
            </p:nvSpPr>
            <p:spPr>
              <a:xfrm>
                <a:off x="4838700" y="40386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a:t>
                </a:r>
              </a:p>
            </p:txBody>
          </p:sp>
          <p:sp>
            <p:nvSpPr>
              <p:cNvPr id="46" name="Oval 45">
                <a:extLst>
                  <a:ext uri="{FF2B5EF4-FFF2-40B4-BE49-F238E27FC236}">
                    <a16:creationId xmlns:a16="http://schemas.microsoft.com/office/drawing/2014/main" id="{311DDE7B-ECEB-426D-A4C3-55AE6F4217C9}"/>
                  </a:ext>
                </a:extLst>
              </p:cNvPr>
              <p:cNvSpPr/>
              <p:nvPr/>
            </p:nvSpPr>
            <p:spPr>
              <a:xfrm>
                <a:off x="4857750" y="43053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a:t>
                </a:r>
              </a:p>
            </p:txBody>
          </p:sp>
        </p:grpSp>
        <p:grpSp>
          <p:nvGrpSpPr>
            <p:cNvPr id="47" name="Group 46">
              <a:extLst>
                <a:ext uri="{FF2B5EF4-FFF2-40B4-BE49-F238E27FC236}">
                  <a16:creationId xmlns:a16="http://schemas.microsoft.com/office/drawing/2014/main" id="{2C9546C1-05DB-4C53-BDA8-DF775C5828DA}"/>
                </a:ext>
              </a:extLst>
            </p:cNvPr>
            <p:cNvGrpSpPr/>
            <p:nvPr/>
          </p:nvGrpSpPr>
          <p:grpSpPr>
            <a:xfrm>
              <a:off x="15418727" y="6528225"/>
              <a:ext cx="2495550" cy="1695450"/>
              <a:chOff x="3276600" y="4305300"/>
              <a:chExt cx="2495550" cy="1695450"/>
            </a:xfrm>
          </p:grpSpPr>
          <p:sp>
            <p:nvSpPr>
              <p:cNvPr id="48" name="Oval 47">
                <a:extLst>
                  <a:ext uri="{FF2B5EF4-FFF2-40B4-BE49-F238E27FC236}">
                    <a16:creationId xmlns:a16="http://schemas.microsoft.com/office/drawing/2014/main" id="{F1DA9FBA-2DC5-4D43-B6A8-A395EACFD396}"/>
                  </a:ext>
                </a:extLst>
              </p:cNvPr>
              <p:cNvSpPr/>
              <p:nvPr/>
            </p:nvSpPr>
            <p:spPr>
              <a:xfrm>
                <a:off x="5562600" y="43053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9</a:t>
                </a:r>
              </a:p>
            </p:txBody>
          </p:sp>
          <p:sp>
            <p:nvSpPr>
              <p:cNvPr id="49" name="Oval 48">
                <a:extLst>
                  <a:ext uri="{FF2B5EF4-FFF2-40B4-BE49-F238E27FC236}">
                    <a16:creationId xmlns:a16="http://schemas.microsoft.com/office/drawing/2014/main" id="{DC237227-66DA-4B67-9DB4-33EFC89AC570}"/>
                  </a:ext>
                </a:extLst>
              </p:cNvPr>
              <p:cNvSpPr/>
              <p:nvPr/>
            </p:nvSpPr>
            <p:spPr>
              <a:xfrm>
                <a:off x="4648200" y="5105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10</a:t>
                </a:r>
              </a:p>
            </p:txBody>
          </p:sp>
          <p:sp>
            <p:nvSpPr>
              <p:cNvPr id="50" name="Oval 49">
                <a:extLst>
                  <a:ext uri="{FF2B5EF4-FFF2-40B4-BE49-F238E27FC236}">
                    <a16:creationId xmlns:a16="http://schemas.microsoft.com/office/drawing/2014/main" id="{C3F86A83-0233-4847-9123-CF405269B647}"/>
                  </a:ext>
                </a:extLst>
              </p:cNvPr>
              <p:cNvSpPr/>
              <p:nvPr/>
            </p:nvSpPr>
            <p:spPr>
              <a:xfrm>
                <a:off x="3276600" y="57912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11</a:t>
                </a:r>
              </a:p>
            </p:txBody>
          </p:sp>
        </p:grpSp>
      </p:grpSp>
      <p:sp>
        <p:nvSpPr>
          <p:cNvPr id="3" name="TextBox 2">
            <a:extLst>
              <a:ext uri="{FF2B5EF4-FFF2-40B4-BE49-F238E27FC236}">
                <a16:creationId xmlns:a16="http://schemas.microsoft.com/office/drawing/2014/main" id="{5E2CE2C1-559D-4FD6-BCBC-F1AD6C6500F6}"/>
              </a:ext>
            </a:extLst>
          </p:cNvPr>
          <p:cNvSpPr txBox="1"/>
          <p:nvPr/>
        </p:nvSpPr>
        <p:spPr>
          <a:xfrm>
            <a:off x="9064863" y="4770946"/>
            <a:ext cx="325730" cy="246221"/>
          </a:xfrm>
          <a:prstGeom prst="rect">
            <a:avLst/>
          </a:prstGeom>
          <a:noFill/>
        </p:spPr>
        <p:txBody>
          <a:bodyPr wrap="none" rtlCol="0">
            <a:spAutoFit/>
          </a:bodyPr>
          <a:lstStyle/>
          <a:p>
            <a:r>
              <a:rPr lang="en-US" sz="1000" dirty="0"/>
              <a:t>10</a:t>
            </a:r>
          </a:p>
        </p:txBody>
      </p:sp>
      <p:sp>
        <p:nvSpPr>
          <p:cNvPr id="51" name="TextBox 50">
            <a:extLst>
              <a:ext uri="{FF2B5EF4-FFF2-40B4-BE49-F238E27FC236}">
                <a16:creationId xmlns:a16="http://schemas.microsoft.com/office/drawing/2014/main" id="{F5B77998-EBC0-485A-9A24-17B1838843CD}"/>
              </a:ext>
            </a:extLst>
          </p:cNvPr>
          <p:cNvSpPr txBox="1"/>
          <p:nvPr/>
        </p:nvSpPr>
        <p:spPr>
          <a:xfrm>
            <a:off x="8095885" y="5251576"/>
            <a:ext cx="325730" cy="246221"/>
          </a:xfrm>
          <a:prstGeom prst="rect">
            <a:avLst/>
          </a:prstGeom>
          <a:noFill/>
        </p:spPr>
        <p:txBody>
          <a:bodyPr wrap="none" rtlCol="0">
            <a:spAutoFit/>
          </a:bodyPr>
          <a:lstStyle/>
          <a:p>
            <a:r>
              <a:rPr lang="en-US" sz="1000" dirty="0"/>
              <a:t>11</a:t>
            </a:r>
          </a:p>
        </p:txBody>
      </p:sp>
      <p:sp>
        <p:nvSpPr>
          <p:cNvPr id="4" name="Arrow: Left 3">
            <a:extLst>
              <a:ext uri="{FF2B5EF4-FFF2-40B4-BE49-F238E27FC236}">
                <a16:creationId xmlns:a16="http://schemas.microsoft.com/office/drawing/2014/main" id="{A5C7CF05-24A3-48F1-835F-B381686D8217}"/>
              </a:ext>
            </a:extLst>
          </p:cNvPr>
          <p:cNvSpPr/>
          <p:nvPr/>
        </p:nvSpPr>
        <p:spPr>
          <a:xfrm rot="18953379">
            <a:off x="9234831" y="1781816"/>
            <a:ext cx="1658471" cy="610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Freshwater</a:t>
            </a:r>
          </a:p>
        </p:txBody>
      </p:sp>
      <p:sp>
        <p:nvSpPr>
          <p:cNvPr id="6" name="Arrow: Right 5">
            <a:extLst>
              <a:ext uri="{FF2B5EF4-FFF2-40B4-BE49-F238E27FC236}">
                <a16:creationId xmlns:a16="http://schemas.microsoft.com/office/drawing/2014/main" id="{76C7E948-DD63-4BE9-A343-FB6CCE3B29E9}"/>
              </a:ext>
            </a:extLst>
          </p:cNvPr>
          <p:cNvSpPr/>
          <p:nvPr/>
        </p:nvSpPr>
        <p:spPr>
          <a:xfrm rot="19426545">
            <a:off x="6189037" y="4305712"/>
            <a:ext cx="1803942" cy="662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Marine</a:t>
            </a:r>
          </a:p>
        </p:txBody>
      </p:sp>
    </p:spTree>
    <p:extLst>
      <p:ext uri="{BB962C8B-B14F-4D97-AF65-F5344CB8AC3E}">
        <p14:creationId xmlns:p14="http://schemas.microsoft.com/office/powerpoint/2010/main" val="391616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1251773" y="291549"/>
            <a:ext cx="9300634" cy="646331"/>
          </a:xfrm>
          <a:prstGeom prst="rect">
            <a:avLst/>
          </a:prstGeom>
          <a:noFill/>
        </p:spPr>
        <p:txBody>
          <a:bodyPr wrap="square" rtlCol="0">
            <a:spAutoFit/>
          </a:bodyPr>
          <a:lstStyle/>
          <a:p>
            <a:pPr algn="ctr"/>
            <a:r>
              <a:rPr lang="en-US" sz="3600" dirty="0">
                <a:solidFill>
                  <a:schemeClr val="accent1"/>
                </a:solidFill>
                <a:latin typeface="Arial" panose="020B0604020202020204" pitchFamily="34" charset="0"/>
                <a:cs typeface="Arial" panose="020B0604020202020204" pitchFamily="34" charset="0"/>
              </a:rPr>
              <a:t>Freshwater</a:t>
            </a:r>
            <a:r>
              <a:rPr lang="en-US" sz="3600" dirty="0">
                <a:latin typeface="Arial" panose="020B0604020202020204" pitchFamily="34" charset="0"/>
                <a:cs typeface="Arial" panose="020B0604020202020204" pitchFamily="34" charset="0"/>
              </a:rPr>
              <a:t> Presses &amp; Pulses</a:t>
            </a:r>
          </a:p>
        </p:txBody>
      </p:sp>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3" name="Picture 2">
            <a:extLst>
              <a:ext uri="{FF2B5EF4-FFF2-40B4-BE49-F238E27FC236}">
                <a16:creationId xmlns:a16="http://schemas.microsoft.com/office/drawing/2014/main" id="{70BB589C-5A33-48A0-B1A4-2D9DBCE83DCB}"/>
              </a:ext>
            </a:extLst>
          </p:cNvPr>
          <p:cNvPicPr>
            <a:picLocks noChangeAspect="1"/>
          </p:cNvPicPr>
          <p:nvPr/>
        </p:nvPicPr>
        <p:blipFill rotWithShape="1">
          <a:blip r:embed="rId3"/>
          <a:srcRect l="33994" r="3247" b="17477"/>
          <a:stretch/>
        </p:blipFill>
        <p:spPr>
          <a:xfrm>
            <a:off x="3272763" y="937880"/>
            <a:ext cx="5354505" cy="5256703"/>
          </a:xfrm>
          <a:prstGeom prst="rect">
            <a:avLst/>
          </a:prstGeom>
        </p:spPr>
      </p:pic>
      <p:sp>
        <p:nvSpPr>
          <p:cNvPr id="2" name="TextBox 1">
            <a:extLst>
              <a:ext uri="{FF2B5EF4-FFF2-40B4-BE49-F238E27FC236}">
                <a16:creationId xmlns:a16="http://schemas.microsoft.com/office/drawing/2014/main" id="{BB43487A-BF7B-46BC-9861-6C4F46938CF6}"/>
              </a:ext>
            </a:extLst>
          </p:cNvPr>
          <p:cNvSpPr txBox="1"/>
          <p:nvPr/>
        </p:nvSpPr>
        <p:spPr>
          <a:xfrm>
            <a:off x="4007732" y="1884233"/>
            <a:ext cx="729687" cy="276999"/>
          </a:xfrm>
          <a:prstGeom prst="rect">
            <a:avLst/>
          </a:prstGeom>
          <a:noFill/>
        </p:spPr>
        <p:txBody>
          <a:bodyPr wrap="none" rtlCol="0">
            <a:spAutoFit/>
          </a:bodyPr>
          <a:lstStyle/>
          <a:p>
            <a:r>
              <a:rPr lang="en-US" sz="1200" dirty="0"/>
              <a:t>Drought</a:t>
            </a:r>
          </a:p>
        </p:txBody>
      </p:sp>
      <p:sp>
        <p:nvSpPr>
          <p:cNvPr id="12" name="TextBox 11">
            <a:extLst>
              <a:ext uri="{FF2B5EF4-FFF2-40B4-BE49-F238E27FC236}">
                <a16:creationId xmlns:a16="http://schemas.microsoft.com/office/drawing/2014/main" id="{DCDC4462-69E4-45B4-84D0-691E4AB3017E}"/>
              </a:ext>
            </a:extLst>
          </p:cNvPr>
          <p:cNvSpPr txBox="1"/>
          <p:nvPr/>
        </p:nvSpPr>
        <p:spPr>
          <a:xfrm>
            <a:off x="4861036" y="2406747"/>
            <a:ext cx="729687" cy="276999"/>
          </a:xfrm>
          <a:prstGeom prst="rect">
            <a:avLst/>
          </a:prstGeom>
          <a:noFill/>
        </p:spPr>
        <p:txBody>
          <a:bodyPr wrap="none" rtlCol="0">
            <a:spAutoFit/>
          </a:bodyPr>
          <a:lstStyle/>
          <a:p>
            <a:r>
              <a:rPr lang="en-US" sz="1200" dirty="0"/>
              <a:t>Drought</a:t>
            </a:r>
          </a:p>
        </p:txBody>
      </p:sp>
      <p:sp>
        <p:nvSpPr>
          <p:cNvPr id="13" name="TextBox 12">
            <a:extLst>
              <a:ext uri="{FF2B5EF4-FFF2-40B4-BE49-F238E27FC236}">
                <a16:creationId xmlns:a16="http://schemas.microsoft.com/office/drawing/2014/main" id="{9C5B79EE-8547-4AD5-935E-5F3BF4EE75E8}"/>
              </a:ext>
            </a:extLst>
          </p:cNvPr>
          <p:cNvSpPr txBox="1"/>
          <p:nvPr/>
        </p:nvSpPr>
        <p:spPr>
          <a:xfrm>
            <a:off x="5714340" y="2929261"/>
            <a:ext cx="729687" cy="276999"/>
          </a:xfrm>
          <a:prstGeom prst="rect">
            <a:avLst/>
          </a:prstGeom>
          <a:noFill/>
        </p:spPr>
        <p:txBody>
          <a:bodyPr wrap="none" rtlCol="0">
            <a:spAutoFit/>
          </a:bodyPr>
          <a:lstStyle/>
          <a:p>
            <a:r>
              <a:rPr lang="en-US" sz="1200" dirty="0"/>
              <a:t>Drought</a:t>
            </a:r>
          </a:p>
        </p:txBody>
      </p:sp>
      <p:sp>
        <p:nvSpPr>
          <p:cNvPr id="14" name="TextBox 13">
            <a:extLst>
              <a:ext uri="{FF2B5EF4-FFF2-40B4-BE49-F238E27FC236}">
                <a16:creationId xmlns:a16="http://schemas.microsoft.com/office/drawing/2014/main" id="{FF79D736-6179-4A5F-97B7-76A3F509058E}"/>
              </a:ext>
            </a:extLst>
          </p:cNvPr>
          <p:cNvSpPr txBox="1"/>
          <p:nvPr/>
        </p:nvSpPr>
        <p:spPr>
          <a:xfrm>
            <a:off x="7954517" y="1176658"/>
            <a:ext cx="704039" cy="276999"/>
          </a:xfrm>
          <a:prstGeom prst="rect">
            <a:avLst/>
          </a:prstGeom>
          <a:noFill/>
        </p:spPr>
        <p:txBody>
          <a:bodyPr wrap="none" rtlCol="0">
            <a:spAutoFit/>
          </a:bodyPr>
          <a:lstStyle/>
          <a:p>
            <a:r>
              <a:rPr lang="en-US" sz="1200" dirty="0"/>
              <a:t>Bridges</a:t>
            </a:r>
          </a:p>
        </p:txBody>
      </p:sp>
      <p:sp>
        <p:nvSpPr>
          <p:cNvPr id="15" name="TextBox 14">
            <a:extLst>
              <a:ext uri="{FF2B5EF4-FFF2-40B4-BE49-F238E27FC236}">
                <a16:creationId xmlns:a16="http://schemas.microsoft.com/office/drawing/2014/main" id="{9E8B92B2-149E-4DBE-9AA6-116B8A8397EB}"/>
              </a:ext>
            </a:extLst>
          </p:cNvPr>
          <p:cNvSpPr txBox="1"/>
          <p:nvPr/>
        </p:nvSpPr>
        <p:spPr>
          <a:xfrm>
            <a:off x="4981440" y="5131378"/>
            <a:ext cx="1218565" cy="461665"/>
          </a:xfrm>
          <a:prstGeom prst="rect">
            <a:avLst/>
          </a:prstGeom>
          <a:noFill/>
        </p:spPr>
        <p:txBody>
          <a:bodyPr wrap="square" rtlCol="0">
            <a:spAutoFit/>
          </a:bodyPr>
          <a:lstStyle/>
          <a:p>
            <a:r>
              <a:rPr lang="en-US" sz="1200" dirty="0"/>
              <a:t>IOP-ERTP Operations</a:t>
            </a:r>
          </a:p>
        </p:txBody>
      </p:sp>
      <p:grpSp>
        <p:nvGrpSpPr>
          <p:cNvPr id="7" name="Group 6">
            <a:extLst>
              <a:ext uri="{FF2B5EF4-FFF2-40B4-BE49-F238E27FC236}">
                <a16:creationId xmlns:a16="http://schemas.microsoft.com/office/drawing/2014/main" id="{FDD5A45F-9554-47A2-8244-B8AFF70287A4}"/>
              </a:ext>
            </a:extLst>
          </p:cNvPr>
          <p:cNvGrpSpPr/>
          <p:nvPr/>
        </p:nvGrpSpPr>
        <p:grpSpPr>
          <a:xfrm>
            <a:off x="9035875" y="949631"/>
            <a:ext cx="2851218" cy="4942800"/>
            <a:chOff x="369529" y="1098811"/>
            <a:chExt cx="2851218" cy="4942800"/>
          </a:xfrm>
        </p:grpSpPr>
        <p:pic>
          <p:nvPicPr>
            <p:cNvPr id="17" name="Picture 16">
              <a:extLst>
                <a:ext uri="{FF2B5EF4-FFF2-40B4-BE49-F238E27FC236}">
                  <a16:creationId xmlns:a16="http://schemas.microsoft.com/office/drawing/2014/main" id="{9347E9AA-0B1F-42BB-A98C-709B2F1A9071}"/>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2793" t="25362" r="39608" b="21197"/>
            <a:stretch/>
          </p:blipFill>
          <p:spPr>
            <a:xfrm>
              <a:off x="370173" y="1098811"/>
              <a:ext cx="2850574" cy="2398252"/>
            </a:xfrm>
            <a:prstGeom prst="rect">
              <a:avLst/>
            </a:prstGeom>
          </p:spPr>
        </p:pic>
        <p:pic>
          <p:nvPicPr>
            <p:cNvPr id="18" name="Picture 17">
              <a:extLst>
                <a:ext uri="{FF2B5EF4-FFF2-40B4-BE49-F238E27FC236}">
                  <a16:creationId xmlns:a16="http://schemas.microsoft.com/office/drawing/2014/main" id="{635B382E-2238-4960-8B87-A90C8D87BE82}"/>
                </a:ext>
              </a:extLst>
            </p:cNvPr>
            <p:cNvPicPr>
              <a:picLocks noChangeAspect="1"/>
            </p:cNvPicPr>
            <p:nvPr/>
          </p:nvPicPr>
          <p:blipFill rotWithShape="1">
            <a:blip r:embed="rId5"/>
            <a:srcRect l="29907" b="11544"/>
            <a:stretch/>
          </p:blipFill>
          <p:spPr>
            <a:xfrm>
              <a:off x="369529" y="3657994"/>
              <a:ext cx="2833179" cy="2383617"/>
            </a:xfrm>
            <a:prstGeom prst="rect">
              <a:avLst/>
            </a:prstGeom>
          </p:spPr>
        </p:pic>
      </p:grpSp>
      <p:pic>
        <p:nvPicPr>
          <p:cNvPr id="44" name="Picture 43">
            <a:extLst>
              <a:ext uri="{FF2B5EF4-FFF2-40B4-BE49-F238E27FC236}">
                <a16:creationId xmlns:a16="http://schemas.microsoft.com/office/drawing/2014/main" id="{4759016E-9C04-42CF-ABE4-A17A5EFEBEEC}"/>
              </a:ext>
            </a:extLst>
          </p:cNvPr>
          <p:cNvPicPr>
            <a:picLocks noChangeAspect="1"/>
          </p:cNvPicPr>
          <p:nvPr/>
        </p:nvPicPr>
        <p:blipFill rotWithShape="1">
          <a:blip r:embed="rId3"/>
          <a:srcRect l="579" r="66740" b="17477"/>
          <a:stretch/>
        </p:blipFill>
        <p:spPr>
          <a:xfrm>
            <a:off x="186314" y="875664"/>
            <a:ext cx="2788309" cy="5256703"/>
          </a:xfrm>
          <a:prstGeom prst="rect">
            <a:avLst/>
          </a:prstGeom>
        </p:spPr>
      </p:pic>
    </p:spTree>
    <p:extLst>
      <p:ext uri="{BB962C8B-B14F-4D97-AF65-F5344CB8AC3E}">
        <p14:creationId xmlns:p14="http://schemas.microsoft.com/office/powerpoint/2010/main" val="331145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16" name="Picture 15">
            <a:extLst>
              <a:ext uri="{FF2B5EF4-FFF2-40B4-BE49-F238E27FC236}">
                <a16:creationId xmlns:a16="http://schemas.microsoft.com/office/drawing/2014/main" id="{25EF6B87-0810-470C-8CFC-53980F6A9BCA}"/>
              </a:ext>
            </a:extLst>
          </p:cNvPr>
          <p:cNvPicPr>
            <a:picLocks noChangeAspect="1"/>
          </p:cNvPicPr>
          <p:nvPr/>
        </p:nvPicPr>
        <p:blipFill rotWithShape="1">
          <a:blip r:embed="rId3"/>
          <a:srcRect t="11708" b="13656"/>
          <a:stretch/>
        </p:blipFill>
        <p:spPr>
          <a:xfrm>
            <a:off x="2352326" y="1449950"/>
            <a:ext cx="6922677" cy="4785476"/>
          </a:xfrm>
          <a:prstGeom prst="rect">
            <a:avLst/>
          </a:prstGeom>
        </p:spPr>
      </p:pic>
      <p:sp>
        <p:nvSpPr>
          <p:cNvPr id="17" name="TextBox 16">
            <a:extLst>
              <a:ext uri="{FF2B5EF4-FFF2-40B4-BE49-F238E27FC236}">
                <a16:creationId xmlns:a16="http://schemas.microsoft.com/office/drawing/2014/main" id="{750CCEA8-432F-4FF7-9FCC-CE09D5A5A507}"/>
              </a:ext>
            </a:extLst>
          </p:cNvPr>
          <p:cNvSpPr txBox="1"/>
          <p:nvPr/>
        </p:nvSpPr>
        <p:spPr>
          <a:xfrm>
            <a:off x="3126479" y="997209"/>
            <a:ext cx="2372574" cy="523220"/>
          </a:xfrm>
          <a:prstGeom prst="rect">
            <a:avLst/>
          </a:prstGeom>
          <a:noFill/>
        </p:spPr>
        <p:txBody>
          <a:bodyPr wrap="square" rtlCol="0">
            <a:spAutoFit/>
          </a:bodyPr>
          <a:lstStyle/>
          <a:p>
            <a:pPr algn="ctr"/>
            <a:r>
              <a:rPr lang="en-US" sz="1400" b="1" dirty="0"/>
              <a:t>1985-1999</a:t>
            </a:r>
          </a:p>
          <a:p>
            <a:pPr algn="ctr"/>
            <a:r>
              <a:rPr lang="en-US" sz="1400" dirty="0"/>
              <a:t>Canals divert water away</a:t>
            </a:r>
          </a:p>
        </p:txBody>
      </p:sp>
      <p:sp>
        <p:nvSpPr>
          <p:cNvPr id="18" name="TextBox 17">
            <a:extLst>
              <a:ext uri="{FF2B5EF4-FFF2-40B4-BE49-F238E27FC236}">
                <a16:creationId xmlns:a16="http://schemas.microsoft.com/office/drawing/2014/main" id="{47679015-1669-44BC-84CE-03F6F4FF22C8}"/>
              </a:ext>
            </a:extLst>
          </p:cNvPr>
          <p:cNvSpPr txBox="1"/>
          <p:nvPr/>
        </p:nvSpPr>
        <p:spPr>
          <a:xfrm>
            <a:off x="5360779" y="1000676"/>
            <a:ext cx="2191145" cy="523220"/>
          </a:xfrm>
          <a:prstGeom prst="rect">
            <a:avLst/>
          </a:prstGeom>
          <a:noFill/>
        </p:spPr>
        <p:txBody>
          <a:bodyPr wrap="square" rtlCol="0">
            <a:spAutoFit/>
          </a:bodyPr>
          <a:lstStyle/>
          <a:p>
            <a:pPr algn="ctr"/>
            <a:r>
              <a:rPr lang="en-US" sz="1400" b="1" dirty="0"/>
              <a:t>2000-2011</a:t>
            </a:r>
          </a:p>
          <a:p>
            <a:pPr algn="ctr"/>
            <a:r>
              <a:rPr lang="en-US" sz="1400" dirty="0"/>
              <a:t>Water retention projects</a:t>
            </a:r>
          </a:p>
        </p:txBody>
      </p:sp>
      <p:sp>
        <p:nvSpPr>
          <p:cNvPr id="19" name="TextBox 18">
            <a:extLst>
              <a:ext uri="{FF2B5EF4-FFF2-40B4-BE49-F238E27FC236}">
                <a16:creationId xmlns:a16="http://schemas.microsoft.com/office/drawing/2014/main" id="{E0D0C8FA-0D72-4CB9-9CDE-E0F40D9B36EA}"/>
              </a:ext>
            </a:extLst>
          </p:cNvPr>
          <p:cNvSpPr txBox="1"/>
          <p:nvPr/>
        </p:nvSpPr>
        <p:spPr>
          <a:xfrm>
            <a:off x="7216579" y="1004143"/>
            <a:ext cx="2191145" cy="523220"/>
          </a:xfrm>
          <a:prstGeom prst="rect">
            <a:avLst/>
          </a:prstGeom>
          <a:noFill/>
        </p:spPr>
        <p:txBody>
          <a:bodyPr wrap="square" rtlCol="0">
            <a:spAutoFit/>
          </a:bodyPr>
          <a:lstStyle/>
          <a:p>
            <a:pPr algn="ctr"/>
            <a:r>
              <a:rPr lang="en-US" sz="1400" b="1" dirty="0"/>
              <a:t>2012-2020</a:t>
            </a:r>
          </a:p>
          <a:p>
            <a:pPr algn="ctr"/>
            <a:r>
              <a:rPr lang="en-US" sz="1400" dirty="0"/>
              <a:t>Restoration projects</a:t>
            </a:r>
          </a:p>
        </p:txBody>
      </p:sp>
      <p:sp>
        <p:nvSpPr>
          <p:cNvPr id="20" name="TextBox 19">
            <a:extLst>
              <a:ext uri="{FF2B5EF4-FFF2-40B4-BE49-F238E27FC236}">
                <a16:creationId xmlns:a16="http://schemas.microsoft.com/office/drawing/2014/main" id="{B70D1893-AB88-496C-8403-42888C0FEA22}"/>
              </a:ext>
            </a:extLst>
          </p:cNvPr>
          <p:cNvSpPr txBox="1"/>
          <p:nvPr/>
        </p:nvSpPr>
        <p:spPr>
          <a:xfrm>
            <a:off x="1251773" y="291549"/>
            <a:ext cx="9300634" cy="646331"/>
          </a:xfrm>
          <a:prstGeom prst="rect">
            <a:avLst/>
          </a:prstGeom>
          <a:noFill/>
        </p:spPr>
        <p:txBody>
          <a:bodyPr wrap="square" rtlCol="0">
            <a:spAutoFit/>
          </a:bodyPr>
          <a:lstStyle/>
          <a:p>
            <a:pPr algn="ctr"/>
            <a:r>
              <a:rPr lang="en-US" sz="3600" dirty="0">
                <a:solidFill>
                  <a:schemeClr val="accent1"/>
                </a:solidFill>
                <a:latin typeface="Arial" panose="020B0604020202020204" pitchFamily="34" charset="0"/>
                <a:cs typeface="Arial" panose="020B0604020202020204" pitchFamily="34" charset="0"/>
              </a:rPr>
              <a:t>Freshwater</a:t>
            </a:r>
            <a:r>
              <a:rPr lang="en-US" sz="3600" dirty="0">
                <a:latin typeface="Arial" panose="020B0604020202020204" pitchFamily="34" charset="0"/>
                <a:cs typeface="Arial" panose="020B0604020202020204" pitchFamily="34" charset="0"/>
              </a:rPr>
              <a:t> Presses &amp; Pulses</a:t>
            </a:r>
          </a:p>
        </p:txBody>
      </p:sp>
    </p:spTree>
    <p:extLst>
      <p:ext uri="{BB962C8B-B14F-4D97-AF65-F5344CB8AC3E}">
        <p14:creationId xmlns:p14="http://schemas.microsoft.com/office/powerpoint/2010/main" val="33373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21091"/>
            <a:ext cx="10979865" cy="707886"/>
          </a:xfrm>
          <a:prstGeom prst="rect">
            <a:avLst/>
          </a:prstGeom>
          <a:noFill/>
        </p:spPr>
        <p:txBody>
          <a:bodyPr wrap="square" rtlCol="0">
            <a:spAutoFit/>
          </a:bodyPr>
          <a:lstStyle/>
          <a:p>
            <a:pPr algn="ctr"/>
            <a:r>
              <a:rPr lang="en-US" sz="4000" dirty="0">
                <a:solidFill>
                  <a:schemeClr val="accent1"/>
                </a:solidFill>
                <a:latin typeface="Arial" panose="020B0604020202020204" pitchFamily="34" charset="0"/>
                <a:cs typeface="Arial" panose="020B0604020202020204" pitchFamily="34" charset="0"/>
              </a:rPr>
              <a:t>Freshwater</a:t>
            </a:r>
            <a:r>
              <a:rPr lang="en-US" sz="4000" dirty="0">
                <a:latin typeface="Arial" panose="020B0604020202020204" pitchFamily="34" charset="0"/>
                <a:cs typeface="Arial" panose="020B0604020202020204" pitchFamily="34" charset="0"/>
              </a:rPr>
              <a:t> pulses drive legacy P movement</a:t>
            </a:r>
          </a:p>
        </p:txBody>
      </p:sp>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7" name="Picture 6">
            <a:extLst>
              <a:ext uri="{FF2B5EF4-FFF2-40B4-BE49-F238E27FC236}">
                <a16:creationId xmlns:a16="http://schemas.microsoft.com/office/drawing/2014/main" id="{756905D1-CA40-4671-B9CF-8A80D0AD3A09}"/>
              </a:ext>
            </a:extLst>
          </p:cNvPr>
          <p:cNvPicPr>
            <a:picLocks noChangeAspect="1"/>
          </p:cNvPicPr>
          <p:nvPr/>
        </p:nvPicPr>
        <p:blipFill>
          <a:blip r:embed="rId3"/>
          <a:stretch>
            <a:fillRect/>
          </a:stretch>
        </p:blipFill>
        <p:spPr>
          <a:xfrm>
            <a:off x="159096" y="1356993"/>
            <a:ext cx="5740319" cy="4128100"/>
          </a:xfrm>
          <a:prstGeom prst="rect">
            <a:avLst/>
          </a:prstGeom>
        </p:spPr>
      </p:pic>
      <p:sp>
        <p:nvSpPr>
          <p:cNvPr id="9" name="Arrow: Down 8">
            <a:extLst>
              <a:ext uri="{FF2B5EF4-FFF2-40B4-BE49-F238E27FC236}">
                <a16:creationId xmlns:a16="http://schemas.microsoft.com/office/drawing/2014/main" id="{095B68AD-344C-4434-9769-C3DBF1E13269}"/>
              </a:ext>
            </a:extLst>
          </p:cNvPr>
          <p:cNvSpPr/>
          <p:nvPr/>
        </p:nvSpPr>
        <p:spPr>
          <a:xfrm>
            <a:off x="4936201" y="2640294"/>
            <a:ext cx="371178" cy="1310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dirty="0"/>
          </a:p>
        </p:txBody>
      </p:sp>
      <p:sp>
        <p:nvSpPr>
          <p:cNvPr id="12" name="TextBox 11">
            <a:extLst>
              <a:ext uri="{FF2B5EF4-FFF2-40B4-BE49-F238E27FC236}">
                <a16:creationId xmlns:a16="http://schemas.microsoft.com/office/drawing/2014/main" id="{E168B68C-971C-4013-AB1F-1E7FFCD85BD1}"/>
              </a:ext>
            </a:extLst>
          </p:cNvPr>
          <p:cNvSpPr txBox="1"/>
          <p:nvPr/>
        </p:nvSpPr>
        <p:spPr>
          <a:xfrm>
            <a:off x="4222570" y="2178629"/>
            <a:ext cx="1676846" cy="461665"/>
          </a:xfrm>
          <a:prstGeom prst="rect">
            <a:avLst/>
          </a:prstGeom>
          <a:solidFill>
            <a:schemeClr val="bg1"/>
          </a:solidFill>
        </p:spPr>
        <p:txBody>
          <a:bodyPr wrap="square" rtlCol="0">
            <a:spAutoFit/>
          </a:bodyPr>
          <a:lstStyle/>
          <a:p>
            <a:r>
              <a:rPr lang="en-US" sz="1200" dirty="0"/>
              <a:t>Increasing distance from L-29 canal</a:t>
            </a:r>
          </a:p>
        </p:txBody>
      </p:sp>
      <p:grpSp>
        <p:nvGrpSpPr>
          <p:cNvPr id="14" name="Group 13">
            <a:extLst>
              <a:ext uri="{FF2B5EF4-FFF2-40B4-BE49-F238E27FC236}">
                <a16:creationId xmlns:a16="http://schemas.microsoft.com/office/drawing/2014/main" id="{9545784E-0972-4902-B837-68796E9A42F1}"/>
              </a:ext>
            </a:extLst>
          </p:cNvPr>
          <p:cNvGrpSpPr/>
          <p:nvPr/>
        </p:nvGrpSpPr>
        <p:grpSpPr>
          <a:xfrm>
            <a:off x="6292586" y="1262087"/>
            <a:ext cx="5211990" cy="4574194"/>
            <a:chOff x="12333195" y="2400345"/>
            <a:chExt cx="7369791" cy="6467943"/>
          </a:xfrm>
        </p:grpSpPr>
        <p:pic>
          <p:nvPicPr>
            <p:cNvPr id="15" name="Picture 14">
              <a:extLst>
                <a:ext uri="{FF2B5EF4-FFF2-40B4-BE49-F238E27FC236}">
                  <a16:creationId xmlns:a16="http://schemas.microsoft.com/office/drawing/2014/main" id="{26F04B01-CA58-48B8-93A6-1107965C48B6}"/>
                </a:ext>
              </a:extLst>
            </p:cNvPr>
            <p:cNvPicPr>
              <a:picLocks noChangeAspect="1"/>
            </p:cNvPicPr>
            <p:nvPr/>
          </p:nvPicPr>
          <p:blipFill rotWithShape="1">
            <a:blip r:embed="rId4"/>
            <a:srcRect l="2480" t="2587" r="4818" b="6069"/>
            <a:stretch/>
          </p:blipFill>
          <p:spPr>
            <a:xfrm>
              <a:off x="12333195" y="2400345"/>
              <a:ext cx="7369791" cy="6467943"/>
            </a:xfrm>
            <a:prstGeom prst="rect">
              <a:avLst/>
            </a:prstGeom>
          </p:spPr>
        </p:pic>
        <p:grpSp>
          <p:nvGrpSpPr>
            <p:cNvPr id="16" name="Group 15">
              <a:extLst>
                <a:ext uri="{FF2B5EF4-FFF2-40B4-BE49-F238E27FC236}">
                  <a16:creationId xmlns:a16="http://schemas.microsoft.com/office/drawing/2014/main" id="{EB6F3881-9E0A-49BA-A121-95820024A202}"/>
                </a:ext>
              </a:extLst>
            </p:cNvPr>
            <p:cNvGrpSpPr/>
            <p:nvPr/>
          </p:nvGrpSpPr>
          <p:grpSpPr>
            <a:xfrm>
              <a:off x="15894977" y="2756325"/>
              <a:ext cx="1714500" cy="3257550"/>
              <a:chOff x="3752850" y="533400"/>
              <a:chExt cx="1714500" cy="3257550"/>
            </a:xfrm>
          </p:grpSpPr>
          <p:sp>
            <p:nvSpPr>
              <p:cNvPr id="32" name="Oval 31">
                <a:extLst>
                  <a:ext uri="{FF2B5EF4-FFF2-40B4-BE49-F238E27FC236}">
                    <a16:creationId xmlns:a16="http://schemas.microsoft.com/office/drawing/2014/main" id="{2833F4D6-13A1-4EC2-B9F5-482E982701AB}"/>
                  </a:ext>
                </a:extLst>
              </p:cNvPr>
              <p:cNvSpPr/>
              <p:nvPr/>
            </p:nvSpPr>
            <p:spPr>
              <a:xfrm>
                <a:off x="4914900" y="533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3" name="Oval 32">
                <a:extLst>
                  <a:ext uri="{FF2B5EF4-FFF2-40B4-BE49-F238E27FC236}">
                    <a16:creationId xmlns:a16="http://schemas.microsoft.com/office/drawing/2014/main" id="{48ACA96B-D7D0-45C6-BCC8-2621947D72C0}"/>
                  </a:ext>
                </a:extLst>
              </p:cNvPr>
              <p:cNvSpPr/>
              <p:nvPr/>
            </p:nvSpPr>
            <p:spPr>
              <a:xfrm>
                <a:off x="4324350" y="14287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4" name="Oval 33">
                <a:extLst>
                  <a:ext uri="{FF2B5EF4-FFF2-40B4-BE49-F238E27FC236}">
                    <a16:creationId xmlns:a16="http://schemas.microsoft.com/office/drawing/2014/main" id="{E25DA4EB-7518-47B4-9B09-3F7F8C822FC0}"/>
                  </a:ext>
                </a:extLst>
              </p:cNvPr>
              <p:cNvSpPr/>
              <p:nvPr/>
            </p:nvSpPr>
            <p:spPr>
              <a:xfrm>
                <a:off x="3752850" y="21907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5" name="Oval 34">
                <a:extLst>
                  <a:ext uri="{FF2B5EF4-FFF2-40B4-BE49-F238E27FC236}">
                    <a16:creationId xmlns:a16="http://schemas.microsoft.com/office/drawing/2014/main" id="{E8EBFAFF-46C5-4058-B220-9FCEADF3E79D}"/>
                  </a:ext>
                </a:extLst>
              </p:cNvPr>
              <p:cNvSpPr/>
              <p:nvPr/>
            </p:nvSpPr>
            <p:spPr>
              <a:xfrm>
                <a:off x="5257800" y="28575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6" name="Oval 35">
                <a:extLst>
                  <a:ext uri="{FF2B5EF4-FFF2-40B4-BE49-F238E27FC236}">
                    <a16:creationId xmlns:a16="http://schemas.microsoft.com/office/drawing/2014/main" id="{20122903-FCF5-4983-BCD1-1D3B832907CB}"/>
                  </a:ext>
                </a:extLst>
              </p:cNvPr>
              <p:cNvSpPr/>
              <p:nvPr/>
            </p:nvSpPr>
            <p:spPr>
              <a:xfrm>
                <a:off x="5086350" y="3200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7" name="Oval 36">
                <a:extLst>
                  <a:ext uri="{FF2B5EF4-FFF2-40B4-BE49-F238E27FC236}">
                    <a16:creationId xmlns:a16="http://schemas.microsoft.com/office/drawing/2014/main" id="{C7CAF3E7-459B-4DBB-A828-76B4D234738D}"/>
                  </a:ext>
                </a:extLst>
              </p:cNvPr>
              <p:cNvSpPr/>
              <p:nvPr/>
            </p:nvSpPr>
            <p:spPr>
              <a:xfrm>
                <a:off x="4857750" y="3581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grpSp>
        <p:grpSp>
          <p:nvGrpSpPr>
            <p:cNvPr id="17" name="Group 16">
              <a:extLst>
                <a:ext uri="{FF2B5EF4-FFF2-40B4-BE49-F238E27FC236}">
                  <a16:creationId xmlns:a16="http://schemas.microsoft.com/office/drawing/2014/main" id="{14775C5E-AD4D-4C5F-A35F-9850DF945658}"/>
                </a:ext>
              </a:extLst>
            </p:cNvPr>
            <p:cNvGrpSpPr/>
            <p:nvPr/>
          </p:nvGrpSpPr>
          <p:grpSpPr>
            <a:xfrm>
              <a:off x="14047127" y="4908975"/>
              <a:ext cx="3162300" cy="1828800"/>
              <a:chOff x="1905000" y="2686050"/>
              <a:chExt cx="3162300" cy="1828800"/>
            </a:xfrm>
          </p:grpSpPr>
          <p:sp>
            <p:nvSpPr>
              <p:cNvPr id="23" name="Oval 22">
                <a:extLst>
                  <a:ext uri="{FF2B5EF4-FFF2-40B4-BE49-F238E27FC236}">
                    <a16:creationId xmlns:a16="http://schemas.microsoft.com/office/drawing/2014/main" id="{0B1D1E36-D445-417B-A8CB-80415152A34A}"/>
                  </a:ext>
                </a:extLst>
              </p:cNvPr>
              <p:cNvSpPr/>
              <p:nvPr/>
            </p:nvSpPr>
            <p:spPr>
              <a:xfrm>
                <a:off x="3028950" y="26860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8" name="Oval 27">
                <a:extLst>
                  <a:ext uri="{FF2B5EF4-FFF2-40B4-BE49-F238E27FC236}">
                    <a16:creationId xmlns:a16="http://schemas.microsoft.com/office/drawing/2014/main" id="{18BFA679-65E3-4400-92B7-4E2F8D365ACC}"/>
                  </a:ext>
                </a:extLst>
              </p:cNvPr>
              <p:cNvSpPr/>
              <p:nvPr/>
            </p:nvSpPr>
            <p:spPr>
              <a:xfrm>
                <a:off x="2438400" y="29337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9" name="Oval 28">
                <a:extLst>
                  <a:ext uri="{FF2B5EF4-FFF2-40B4-BE49-F238E27FC236}">
                    <a16:creationId xmlns:a16="http://schemas.microsoft.com/office/drawing/2014/main" id="{C078FF6B-BACC-4D2C-AFC8-DE0F18282C6C}"/>
                  </a:ext>
                </a:extLst>
              </p:cNvPr>
              <p:cNvSpPr/>
              <p:nvPr/>
            </p:nvSpPr>
            <p:spPr>
              <a:xfrm>
                <a:off x="1905000" y="31051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0" name="Oval 29">
                <a:extLst>
                  <a:ext uri="{FF2B5EF4-FFF2-40B4-BE49-F238E27FC236}">
                    <a16:creationId xmlns:a16="http://schemas.microsoft.com/office/drawing/2014/main" id="{EDBBD34A-7566-4ED0-849C-3F67DFA63F3F}"/>
                  </a:ext>
                </a:extLst>
              </p:cNvPr>
              <p:cNvSpPr/>
              <p:nvPr/>
            </p:nvSpPr>
            <p:spPr>
              <a:xfrm>
                <a:off x="4838700" y="40386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1" name="Oval 30">
                <a:extLst>
                  <a:ext uri="{FF2B5EF4-FFF2-40B4-BE49-F238E27FC236}">
                    <a16:creationId xmlns:a16="http://schemas.microsoft.com/office/drawing/2014/main" id="{C57C4872-ECE6-4B1E-89FB-C2BDCA1ECBD7}"/>
                  </a:ext>
                </a:extLst>
              </p:cNvPr>
              <p:cNvSpPr/>
              <p:nvPr/>
            </p:nvSpPr>
            <p:spPr>
              <a:xfrm>
                <a:off x="4857750" y="43053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grpSp>
        <p:grpSp>
          <p:nvGrpSpPr>
            <p:cNvPr id="18" name="Group 17">
              <a:extLst>
                <a:ext uri="{FF2B5EF4-FFF2-40B4-BE49-F238E27FC236}">
                  <a16:creationId xmlns:a16="http://schemas.microsoft.com/office/drawing/2014/main" id="{E8ED546F-D269-4420-84C6-04C14B6795E1}"/>
                </a:ext>
              </a:extLst>
            </p:cNvPr>
            <p:cNvGrpSpPr/>
            <p:nvPr/>
          </p:nvGrpSpPr>
          <p:grpSpPr>
            <a:xfrm>
              <a:off x="15418727" y="6528225"/>
              <a:ext cx="2495550" cy="1695450"/>
              <a:chOff x="3276600" y="4305300"/>
              <a:chExt cx="2495550" cy="1695450"/>
            </a:xfrm>
          </p:grpSpPr>
          <p:sp>
            <p:nvSpPr>
              <p:cNvPr id="19" name="Oval 18">
                <a:extLst>
                  <a:ext uri="{FF2B5EF4-FFF2-40B4-BE49-F238E27FC236}">
                    <a16:creationId xmlns:a16="http://schemas.microsoft.com/office/drawing/2014/main" id="{C5BF731F-44EA-4008-A1A7-FACE54313197}"/>
                  </a:ext>
                </a:extLst>
              </p:cNvPr>
              <p:cNvSpPr/>
              <p:nvPr/>
            </p:nvSpPr>
            <p:spPr>
              <a:xfrm>
                <a:off x="5562600" y="43053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0" name="Oval 19">
                <a:extLst>
                  <a:ext uri="{FF2B5EF4-FFF2-40B4-BE49-F238E27FC236}">
                    <a16:creationId xmlns:a16="http://schemas.microsoft.com/office/drawing/2014/main" id="{0261A2A2-DEEF-478D-BAF4-2B218F8C6F5E}"/>
                  </a:ext>
                </a:extLst>
              </p:cNvPr>
              <p:cNvSpPr/>
              <p:nvPr/>
            </p:nvSpPr>
            <p:spPr>
              <a:xfrm>
                <a:off x="4648200" y="5105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10</a:t>
                </a:r>
              </a:p>
            </p:txBody>
          </p:sp>
          <p:sp>
            <p:nvSpPr>
              <p:cNvPr id="21" name="Oval 20">
                <a:extLst>
                  <a:ext uri="{FF2B5EF4-FFF2-40B4-BE49-F238E27FC236}">
                    <a16:creationId xmlns:a16="http://schemas.microsoft.com/office/drawing/2014/main" id="{A39C4D1A-2C4C-49E9-8319-B909E60117B0}"/>
                  </a:ext>
                </a:extLst>
              </p:cNvPr>
              <p:cNvSpPr/>
              <p:nvPr/>
            </p:nvSpPr>
            <p:spPr>
              <a:xfrm>
                <a:off x="3276600" y="57912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11</a:t>
                </a:r>
              </a:p>
            </p:txBody>
          </p:sp>
        </p:grpSp>
      </p:grpSp>
      <p:sp>
        <p:nvSpPr>
          <p:cNvPr id="38" name="TextBox 37">
            <a:extLst>
              <a:ext uri="{FF2B5EF4-FFF2-40B4-BE49-F238E27FC236}">
                <a16:creationId xmlns:a16="http://schemas.microsoft.com/office/drawing/2014/main" id="{1B84BB1D-8611-4614-B124-903AD053E3AE}"/>
              </a:ext>
            </a:extLst>
          </p:cNvPr>
          <p:cNvSpPr txBox="1"/>
          <p:nvPr/>
        </p:nvSpPr>
        <p:spPr>
          <a:xfrm>
            <a:off x="9064863" y="4770946"/>
            <a:ext cx="325730" cy="246221"/>
          </a:xfrm>
          <a:prstGeom prst="rect">
            <a:avLst/>
          </a:prstGeom>
          <a:noFill/>
        </p:spPr>
        <p:txBody>
          <a:bodyPr wrap="none" rtlCol="0">
            <a:spAutoFit/>
          </a:bodyPr>
          <a:lstStyle/>
          <a:p>
            <a:r>
              <a:rPr lang="en-US" sz="1000" dirty="0"/>
              <a:t>10</a:t>
            </a:r>
          </a:p>
        </p:txBody>
      </p:sp>
      <p:sp>
        <p:nvSpPr>
          <p:cNvPr id="39" name="TextBox 38">
            <a:extLst>
              <a:ext uri="{FF2B5EF4-FFF2-40B4-BE49-F238E27FC236}">
                <a16:creationId xmlns:a16="http://schemas.microsoft.com/office/drawing/2014/main" id="{347E8D6C-148D-4B05-A81E-B401E13E8629}"/>
              </a:ext>
            </a:extLst>
          </p:cNvPr>
          <p:cNvSpPr txBox="1"/>
          <p:nvPr/>
        </p:nvSpPr>
        <p:spPr>
          <a:xfrm>
            <a:off x="8095885" y="5251576"/>
            <a:ext cx="325730" cy="246221"/>
          </a:xfrm>
          <a:prstGeom prst="rect">
            <a:avLst/>
          </a:prstGeom>
          <a:noFill/>
        </p:spPr>
        <p:txBody>
          <a:bodyPr wrap="none" rtlCol="0">
            <a:spAutoFit/>
          </a:bodyPr>
          <a:lstStyle/>
          <a:p>
            <a:r>
              <a:rPr lang="en-US" sz="1000" dirty="0"/>
              <a:t>11</a:t>
            </a:r>
          </a:p>
        </p:txBody>
      </p:sp>
      <p:sp>
        <p:nvSpPr>
          <p:cNvPr id="2" name="TextBox 1">
            <a:extLst>
              <a:ext uri="{FF2B5EF4-FFF2-40B4-BE49-F238E27FC236}">
                <a16:creationId xmlns:a16="http://schemas.microsoft.com/office/drawing/2014/main" id="{F5CE152D-B06B-4B60-BFBF-E60B4299E929}"/>
              </a:ext>
            </a:extLst>
          </p:cNvPr>
          <p:cNvSpPr txBox="1"/>
          <p:nvPr/>
        </p:nvSpPr>
        <p:spPr>
          <a:xfrm>
            <a:off x="217680" y="5301100"/>
            <a:ext cx="5878320" cy="830997"/>
          </a:xfrm>
          <a:prstGeom prst="rect">
            <a:avLst/>
          </a:prstGeom>
          <a:noFill/>
        </p:spPr>
        <p:txBody>
          <a:bodyPr wrap="square" rtlCol="0">
            <a:spAutoFit/>
          </a:bodyPr>
          <a:lstStyle/>
          <a:p>
            <a:r>
              <a:rPr lang="en-US" dirty="0"/>
              <a:t>Periphyton TP and eutrophic diatoms increasing where increased flow pulses mobilize legacy P </a:t>
            </a:r>
          </a:p>
          <a:p>
            <a:r>
              <a:rPr lang="en-US" sz="1200" dirty="0"/>
              <a:t>Sarker et al. (2020, Restoration Ecology) </a:t>
            </a:r>
          </a:p>
        </p:txBody>
      </p:sp>
      <p:grpSp>
        <p:nvGrpSpPr>
          <p:cNvPr id="13" name="Group 12">
            <a:extLst>
              <a:ext uri="{FF2B5EF4-FFF2-40B4-BE49-F238E27FC236}">
                <a16:creationId xmlns:a16="http://schemas.microsoft.com/office/drawing/2014/main" id="{3EB5BAC9-4A33-45A2-BFBA-04EBBEE44E7A}"/>
              </a:ext>
            </a:extLst>
          </p:cNvPr>
          <p:cNvGrpSpPr/>
          <p:nvPr/>
        </p:nvGrpSpPr>
        <p:grpSpPr>
          <a:xfrm>
            <a:off x="9593408" y="1412921"/>
            <a:ext cx="691894" cy="882315"/>
            <a:chOff x="9593408" y="1412921"/>
            <a:chExt cx="691894" cy="882315"/>
          </a:xfrm>
          <a:solidFill>
            <a:srgbClr val="FFFF00"/>
          </a:solidFill>
        </p:grpSpPr>
        <p:sp>
          <p:nvSpPr>
            <p:cNvPr id="11" name="Oval 10">
              <a:extLst>
                <a:ext uri="{FF2B5EF4-FFF2-40B4-BE49-F238E27FC236}">
                  <a16:creationId xmlns:a16="http://schemas.microsoft.com/office/drawing/2014/main" id="{57D39EC5-556F-41B6-9EE0-38B47FC5F17E}"/>
                </a:ext>
              </a:extLst>
            </p:cNvPr>
            <p:cNvSpPr/>
            <p:nvPr/>
          </p:nvSpPr>
          <p:spPr>
            <a:xfrm>
              <a:off x="9707426" y="1429755"/>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6830A7F-E534-4198-A21B-D69A1D00E662}"/>
                </a:ext>
              </a:extLst>
            </p:cNvPr>
            <p:cNvSpPr/>
            <p:nvPr/>
          </p:nvSpPr>
          <p:spPr>
            <a:xfrm>
              <a:off x="9593408" y="151593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D994D0B-B65E-4D30-98B5-53E77F424B3F}"/>
                </a:ext>
              </a:extLst>
            </p:cNvPr>
            <p:cNvSpPr/>
            <p:nvPr/>
          </p:nvSpPr>
          <p:spPr>
            <a:xfrm>
              <a:off x="9664910" y="147547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772F96-B95C-4B07-B266-5E60415B7135}"/>
                </a:ext>
              </a:extLst>
            </p:cNvPr>
            <p:cNvSpPr/>
            <p:nvPr/>
          </p:nvSpPr>
          <p:spPr>
            <a:xfrm>
              <a:off x="9736412" y="1435015"/>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1B10575-7828-48F9-BBBB-391D4E145261}"/>
                </a:ext>
              </a:extLst>
            </p:cNvPr>
            <p:cNvSpPr/>
            <p:nvPr/>
          </p:nvSpPr>
          <p:spPr>
            <a:xfrm>
              <a:off x="9807914" y="144391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0F51199-194A-4006-814A-495A371A8EC2}"/>
                </a:ext>
              </a:extLst>
            </p:cNvPr>
            <p:cNvSpPr/>
            <p:nvPr/>
          </p:nvSpPr>
          <p:spPr>
            <a:xfrm>
              <a:off x="9814040" y="142812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BE641E7-3963-46CE-8FCB-30563F945B29}"/>
                </a:ext>
              </a:extLst>
            </p:cNvPr>
            <p:cNvSpPr/>
            <p:nvPr/>
          </p:nvSpPr>
          <p:spPr>
            <a:xfrm>
              <a:off x="9899198" y="144541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F1D5697-67C5-4C62-B472-80D1044F85A2}"/>
                </a:ext>
              </a:extLst>
            </p:cNvPr>
            <p:cNvSpPr/>
            <p:nvPr/>
          </p:nvSpPr>
          <p:spPr>
            <a:xfrm>
              <a:off x="9947840" y="14398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0E63A4-F94C-4E38-93DF-41682076C68D}"/>
                </a:ext>
              </a:extLst>
            </p:cNvPr>
            <p:cNvSpPr/>
            <p:nvPr/>
          </p:nvSpPr>
          <p:spPr>
            <a:xfrm>
              <a:off x="10046990" y="145261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CE99B6F-E7F5-46C8-A1AA-A113E2B27097}"/>
                </a:ext>
              </a:extLst>
            </p:cNvPr>
            <p:cNvSpPr/>
            <p:nvPr/>
          </p:nvSpPr>
          <p:spPr>
            <a:xfrm>
              <a:off x="10045668" y="1485565"/>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57A9777-D17C-4AE6-BCE4-C8DB1BE3579D}"/>
                </a:ext>
              </a:extLst>
            </p:cNvPr>
            <p:cNvSpPr/>
            <p:nvPr/>
          </p:nvSpPr>
          <p:spPr>
            <a:xfrm>
              <a:off x="10110006" y="147892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A15CDF-640A-4644-B25C-3E26A89CD22A}"/>
                </a:ext>
              </a:extLst>
            </p:cNvPr>
            <p:cNvSpPr/>
            <p:nvPr/>
          </p:nvSpPr>
          <p:spPr>
            <a:xfrm>
              <a:off x="10152510" y="148364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91EB53-0AA1-4F51-8ACF-94AF1856F41C}"/>
                </a:ext>
              </a:extLst>
            </p:cNvPr>
            <p:cNvSpPr/>
            <p:nvPr/>
          </p:nvSpPr>
          <p:spPr>
            <a:xfrm>
              <a:off x="10195014" y="148835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35640C3-ECE3-4E34-A908-2664397C179F}"/>
                </a:ext>
              </a:extLst>
            </p:cNvPr>
            <p:cNvSpPr/>
            <p:nvPr/>
          </p:nvSpPr>
          <p:spPr>
            <a:xfrm>
              <a:off x="10237518" y="147384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355E03F-D0C3-4E3F-BB4E-EFACB62A0EE1}"/>
                </a:ext>
              </a:extLst>
            </p:cNvPr>
            <p:cNvSpPr/>
            <p:nvPr/>
          </p:nvSpPr>
          <p:spPr>
            <a:xfrm>
              <a:off x="10197475" y="146677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4C269F7-55FD-45AA-898D-E9DDA1E970DB}"/>
                </a:ext>
              </a:extLst>
            </p:cNvPr>
            <p:cNvSpPr/>
            <p:nvPr/>
          </p:nvSpPr>
          <p:spPr>
            <a:xfrm>
              <a:off x="10197877" y="14398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C21E69C-0A8A-4161-AE7D-8C7A23E9A871}"/>
                </a:ext>
              </a:extLst>
            </p:cNvPr>
            <p:cNvSpPr/>
            <p:nvPr/>
          </p:nvSpPr>
          <p:spPr>
            <a:xfrm>
              <a:off x="10158829" y="141292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98ED667-6064-4005-BA85-7C8A7ABD0415}"/>
                </a:ext>
              </a:extLst>
            </p:cNvPr>
            <p:cNvSpPr/>
            <p:nvPr/>
          </p:nvSpPr>
          <p:spPr>
            <a:xfrm>
              <a:off x="10107575" y="142312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89DECE8-73EA-4B40-9FD5-B8763776820D}"/>
                </a:ext>
              </a:extLst>
            </p:cNvPr>
            <p:cNvSpPr/>
            <p:nvPr/>
          </p:nvSpPr>
          <p:spPr>
            <a:xfrm>
              <a:off x="10113639" y="144046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82CDD7F-CE0B-4F67-AAE5-281FDF0A6914}"/>
                </a:ext>
              </a:extLst>
            </p:cNvPr>
            <p:cNvSpPr/>
            <p:nvPr/>
          </p:nvSpPr>
          <p:spPr>
            <a:xfrm>
              <a:off x="10153294" y="144828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2D4A70A-E35F-4241-A123-128C248B4B43}"/>
                </a:ext>
              </a:extLst>
            </p:cNvPr>
            <p:cNvSpPr/>
            <p:nvPr/>
          </p:nvSpPr>
          <p:spPr>
            <a:xfrm>
              <a:off x="9814040" y="141760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E63F0DF-F61E-4822-B9AE-6FBAAA7878C3}"/>
                </a:ext>
              </a:extLst>
            </p:cNvPr>
            <p:cNvSpPr/>
            <p:nvPr/>
          </p:nvSpPr>
          <p:spPr>
            <a:xfrm>
              <a:off x="9729290" y="141760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63B8188-1223-41CE-B5B0-E3BAA1CB372B}"/>
                </a:ext>
              </a:extLst>
            </p:cNvPr>
            <p:cNvSpPr/>
            <p:nvPr/>
          </p:nvSpPr>
          <p:spPr>
            <a:xfrm>
              <a:off x="9703507" y="145332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C0C5CF1-EBCC-4F76-895A-9271773DC7BB}"/>
                </a:ext>
              </a:extLst>
            </p:cNvPr>
            <p:cNvSpPr/>
            <p:nvPr/>
          </p:nvSpPr>
          <p:spPr>
            <a:xfrm>
              <a:off x="9607730" y="176872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5F0872B-E9F8-434C-AA35-5114C3E5E3DA}"/>
                </a:ext>
              </a:extLst>
            </p:cNvPr>
            <p:cNvSpPr/>
            <p:nvPr/>
          </p:nvSpPr>
          <p:spPr>
            <a:xfrm>
              <a:off x="9630589" y="193665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595ABEE-5DEE-4AE0-82AE-41826A6A23A5}"/>
                </a:ext>
              </a:extLst>
            </p:cNvPr>
            <p:cNvSpPr/>
            <p:nvPr/>
          </p:nvSpPr>
          <p:spPr>
            <a:xfrm>
              <a:off x="9642050" y="215235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815B9-156B-4B32-A88F-6BBE98A994FE}"/>
                </a:ext>
              </a:extLst>
            </p:cNvPr>
            <p:cNvSpPr/>
            <p:nvPr/>
          </p:nvSpPr>
          <p:spPr>
            <a:xfrm>
              <a:off x="9859085" y="224951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6485F73-33B9-4D71-983A-0F552F5C653C}"/>
                </a:ext>
              </a:extLst>
            </p:cNvPr>
            <p:cNvSpPr/>
            <p:nvPr/>
          </p:nvSpPr>
          <p:spPr>
            <a:xfrm>
              <a:off x="9947840" y="215235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3658A8C-8FC0-46FB-8E12-1A4B2283A7F4}"/>
                </a:ext>
              </a:extLst>
            </p:cNvPr>
            <p:cNvSpPr/>
            <p:nvPr/>
          </p:nvSpPr>
          <p:spPr>
            <a:xfrm>
              <a:off x="9944917" y="195730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2B1E032-DD68-476E-9263-B95FDB4F2F46}"/>
                </a:ext>
              </a:extLst>
            </p:cNvPr>
            <p:cNvSpPr/>
            <p:nvPr/>
          </p:nvSpPr>
          <p:spPr>
            <a:xfrm>
              <a:off x="9954847" y="189460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D9901A-821C-4ACC-96D0-4EC67A6E68D8}"/>
                </a:ext>
              </a:extLst>
            </p:cNvPr>
            <p:cNvSpPr/>
            <p:nvPr/>
          </p:nvSpPr>
          <p:spPr>
            <a:xfrm>
              <a:off x="9797235" y="178256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8EEF2F5-95F9-4E3F-A1BB-177E201ADEE0}"/>
                </a:ext>
              </a:extLst>
            </p:cNvPr>
            <p:cNvSpPr/>
            <p:nvPr/>
          </p:nvSpPr>
          <p:spPr>
            <a:xfrm>
              <a:off x="9731719" y="16923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6CFBD09-FEDA-4F21-9A1C-DB8CEFA7AF7F}"/>
                </a:ext>
              </a:extLst>
            </p:cNvPr>
            <p:cNvSpPr/>
            <p:nvPr/>
          </p:nvSpPr>
          <p:spPr>
            <a:xfrm>
              <a:off x="9830773" y="16340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C729222-B124-4EAD-ABD4-199B8D66E634}"/>
                </a:ext>
              </a:extLst>
            </p:cNvPr>
            <p:cNvSpPr/>
            <p:nvPr/>
          </p:nvSpPr>
          <p:spPr>
            <a:xfrm>
              <a:off x="9867876" y="15735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E76F0D4-A322-4660-AC3C-DC96AE47695D}"/>
                </a:ext>
              </a:extLst>
            </p:cNvPr>
            <p:cNvSpPr/>
            <p:nvPr/>
          </p:nvSpPr>
          <p:spPr>
            <a:xfrm>
              <a:off x="10014696" y="157356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45BD2C1-A84C-4447-828B-569C8002DFD2}"/>
                </a:ext>
              </a:extLst>
            </p:cNvPr>
            <p:cNvSpPr/>
            <p:nvPr/>
          </p:nvSpPr>
          <p:spPr>
            <a:xfrm>
              <a:off x="10030473" y="15507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7F2AA64-395D-448F-B66E-C1AE984C9C86}"/>
                </a:ext>
              </a:extLst>
            </p:cNvPr>
            <p:cNvSpPr/>
            <p:nvPr/>
          </p:nvSpPr>
          <p:spPr>
            <a:xfrm>
              <a:off x="10110246" y="156678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23B094D-BB00-43B5-8788-6A102AB519A1}"/>
                </a:ext>
              </a:extLst>
            </p:cNvPr>
            <p:cNvSpPr/>
            <p:nvPr/>
          </p:nvSpPr>
          <p:spPr>
            <a:xfrm>
              <a:off x="10123571" y="155623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07754F8-F3F5-47DE-A7C9-18A843E5C47C}"/>
                </a:ext>
              </a:extLst>
            </p:cNvPr>
            <p:cNvSpPr/>
            <p:nvPr/>
          </p:nvSpPr>
          <p:spPr>
            <a:xfrm>
              <a:off x="10161516" y="155436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BB36253-67B4-4EE1-B493-D05329C65C4F}"/>
                </a:ext>
              </a:extLst>
            </p:cNvPr>
            <p:cNvSpPr/>
            <p:nvPr/>
          </p:nvSpPr>
          <p:spPr>
            <a:xfrm>
              <a:off x="10239583" y="153522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FA62D46-9A62-4B0D-856E-70EC15661190}"/>
                </a:ext>
              </a:extLst>
            </p:cNvPr>
            <p:cNvSpPr/>
            <p:nvPr/>
          </p:nvSpPr>
          <p:spPr>
            <a:xfrm>
              <a:off x="10223943" y="164709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C1D8583-C78F-4FE0-9EA3-C71E06C1D97E}"/>
                </a:ext>
              </a:extLst>
            </p:cNvPr>
            <p:cNvSpPr/>
            <p:nvPr/>
          </p:nvSpPr>
          <p:spPr>
            <a:xfrm>
              <a:off x="10182310" y="164935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C73B325-6B5B-413C-9141-D0872C37E4CB}"/>
                </a:ext>
              </a:extLst>
            </p:cNvPr>
            <p:cNvSpPr/>
            <p:nvPr/>
          </p:nvSpPr>
          <p:spPr>
            <a:xfrm>
              <a:off x="10058756" y="170426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B3B1DBD-9C2B-41C2-B47D-6E8CBB5D6F75}"/>
                </a:ext>
              </a:extLst>
            </p:cNvPr>
            <p:cNvSpPr/>
            <p:nvPr/>
          </p:nvSpPr>
          <p:spPr>
            <a:xfrm>
              <a:off x="10090779" y="180042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4EDC9D8-D20A-43F8-8558-95396CBF72AE}"/>
                </a:ext>
              </a:extLst>
            </p:cNvPr>
            <p:cNvSpPr/>
            <p:nvPr/>
          </p:nvSpPr>
          <p:spPr>
            <a:xfrm>
              <a:off x="10170826" y="175638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Oval 84">
            <a:extLst>
              <a:ext uri="{FF2B5EF4-FFF2-40B4-BE49-F238E27FC236}">
                <a16:creationId xmlns:a16="http://schemas.microsoft.com/office/drawing/2014/main" id="{53E8775A-FE40-4E5F-B1A2-285AB74434FC}"/>
              </a:ext>
            </a:extLst>
          </p:cNvPr>
          <p:cNvSpPr/>
          <p:nvPr/>
        </p:nvSpPr>
        <p:spPr>
          <a:xfrm>
            <a:off x="9990636" y="2324551"/>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2DA7314-F248-4705-ABF3-EBC28A296E42}"/>
              </a:ext>
            </a:extLst>
          </p:cNvPr>
          <p:cNvSpPr/>
          <p:nvPr/>
        </p:nvSpPr>
        <p:spPr>
          <a:xfrm>
            <a:off x="9883713" y="3042295"/>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42043FD-1820-49B8-BB3C-DDEA0F5494EB}"/>
              </a:ext>
            </a:extLst>
          </p:cNvPr>
          <p:cNvSpPr/>
          <p:nvPr/>
        </p:nvSpPr>
        <p:spPr>
          <a:xfrm>
            <a:off x="9985476" y="2421759"/>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025E954-5B5A-4F81-8454-DD883BFE5A4B}"/>
              </a:ext>
            </a:extLst>
          </p:cNvPr>
          <p:cNvSpPr/>
          <p:nvPr/>
        </p:nvSpPr>
        <p:spPr>
          <a:xfrm>
            <a:off x="9944917" y="2586938"/>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0D67B5B2-B91F-4162-8A74-D0328B1C9C98}"/>
              </a:ext>
            </a:extLst>
          </p:cNvPr>
          <p:cNvSpPr/>
          <p:nvPr/>
        </p:nvSpPr>
        <p:spPr>
          <a:xfrm>
            <a:off x="9944917" y="2642316"/>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C508E94-0750-4239-B160-07307E217D32}"/>
              </a:ext>
            </a:extLst>
          </p:cNvPr>
          <p:cNvSpPr/>
          <p:nvPr/>
        </p:nvSpPr>
        <p:spPr>
          <a:xfrm>
            <a:off x="9880456" y="2955105"/>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2B2A01D-4490-4802-911E-713E6F93AD26}"/>
              </a:ext>
            </a:extLst>
          </p:cNvPr>
          <p:cNvSpPr/>
          <p:nvPr/>
        </p:nvSpPr>
        <p:spPr>
          <a:xfrm>
            <a:off x="9881944" y="3113546"/>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5CC5FEA-7EE0-43B8-B745-05C2FEDA60AB}"/>
              </a:ext>
            </a:extLst>
          </p:cNvPr>
          <p:cNvSpPr/>
          <p:nvPr/>
        </p:nvSpPr>
        <p:spPr>
          <a:xfrm>
            <a:off x="10329619" y="3669416"/>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1EBEE9F-E69D-4892-9791-5295880BAAD9}"/>
              </a:ext>
            </a:extLst>
          </p:cNvPr>
          <p:cNvSpPr/>
          <p:nvPr/>
        </p:nvSpPr>
        <p:spPr>
          <a:xfrm>
            <a:off x="10199013" y="3623697"/>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15FF27B-7685-4245-9723-A433F9D72D6C}"/>
              </a:ext>
            </a:extLst>
          </p:cNvPr>
          <p:cNvSpPr/>
          <p:nvPr/>
        </p:nvSpPr>
        <p:spPr>
          <a:xfrm>
            <a:off x="9970699" y="3457943"/>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646B15-8AFA-42EE-8D04-220D25316565}"/>
              </a:ext>
            </a:extLst>
          </p:cNvPr>
          <p:cNvSpPr/>
          <p:nvPr/>
        </p:nvSpPr>
        <p:spPr>
          <a:xfrm>
            <a:off x="9977251" y="3370841"/>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3CA33CB-F2FF-49D0-8FAE-0476EDDFC297}"/>
              </a:ext>
            </a:extLst>
          </p:cNvPr>
          <p:cNvSpPr/>
          <p:nvPr/>
        </p:nvSpPr>
        <p:spPr>
          <a:xfrm>
            <a:off x="9913595" y="3332305"/>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16C0DF1-9A7B-4438-9DAA-7B8C5DAD73A9}"/>
              </a:ext>
            </a:extLst>
          </p:cNvPr>
          <p:cNvSpPr/>
          <p:nvPr/>
        </p:nvSpPr>
        <p:spPr>
          <a:xfrm>
            <a:off x="9904803" y="3272447"/>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Down 97">
            <a:extLst>
              <a:ext uri="{FF2B5EF4-FFF2-40B4-BE49-F238E27FC236}">
                <a16:creationId xmlns:a16="http://schemas.microsoft.com/office/drawing/2014/main" id="{9661BB43-E6E7-4999-9799-F08E19D6C9C9}"/>
              </a:ext>
            </a:extLst>
          </p:cNvPr>
          <p:cNvSpPr/>
          <p:nvPr/>
        </p:nvSpPr>
        <p:spPr>
          <a:xfrm rot="1997220">
            <a:off x="9028650" y="1350953"/>
            <a:ext cx="452335" cy="90324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Legacy P</a:t>
            </a:r>
          </a:p>
        </p:txBody>
      </p:sp>
      <p:sp>
        <p:nvSpPr>
          <p:cNvPr id="100" name="Arrow: Down 99">
            <a:extLst>
              <a:ext uri="{FF2B5EF4-FFF2-40B4-BE49-F238E27FC236}">
                <a16:creationId xmlns:a16="http://schemas.microsoft.com/office/drawing/2014/main" id="{D89D4F53-010B-4FB2-94BA-AD3466AF3111}"/>
              </a:ext>
            </a:extLst>
          </p:cNvPr>
          <p:cNvSpPr/>
          <p:nvPr/>
        </p:nvSpPr>
        <p:spPr>
          <a:xfrm rot="1997220">
            <a:off x="9395665" y="2704007"/>
            <a:ext cx="452335" cy="90324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Legacy P</a:t>
            </a:r>
          </a:p>
        </p:txBody>
      </p:sp>
    </p:spTree>
    <p:extLst>
      <p:ext uri="{BB962C8B-B14F-4D97-AF65-F5344CB8AC3E}">
        <p14:creationId xmlns:p14="http://schemas.microsoft.com/office/powerpoint/2010/main" val="1695225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6AEB7D-C396-B645-807A-F5154F797123}"/>
              </a:ext>
            </a:extLst>
          </p:cNvPr>
          <p:cNvSpPr txBox="1"/>
          <p:nvPr/>
        </p:nvSpPr>
        <p:spPr>
          <a:xfrm>
            <a:off x="602535" y="321091"/>
            <a:ext cx="10979865" cy="707886"/>
          </a:xfrm>
          <a:prstGeom prst="rect">
            <a:avLst/>
          </a:prstGeom>
          <a:noFill/>
        </p:spPr>
        <p:txBody>
          <a:bodyPr wrap="square" rtlCol="0">
            <a:spAutoFit/>
          </a:bodyPr>
          <a:lstStyle/>
          <a:p>
            <a:pPr algn="ctr"/>
            <a:r>
              <a:rPr lang="en-US" sz="4000" dirty="0">
                <a:solidFill>
                  <a:schemeClr val="accent1"/>
                </a:solidFill>
                <a:latin typeface="Arial" panose="020B0604020202020204" pitchFamily="34" charset="0"/>
                <a:cs typeface="Arial" panose="020B0604020202020204" pitchFamily="34" charset="0"/>
              </a:rPr>
              <a:t>Freshwater</a:t>
            </a:r>
            <a:r>
              <a:rPr lang="en-US" sz="4000" dirty="0">
                <a:latin typeface="Arial" panose="020B0604020202020204" pitchFamily="34" charset="0"/>
                <a:cs typeface="Arial" panose="020B0604020202020204" pitchFamily="34" charset="0"/>
              </a:rPr>
              <a:t> pulses drive legacy P movement</a:t>
            </a:r>
          </a:p>
        </p:txBody>
      </p:sp>
      <p:sp>
        <p:nvSpPr>
          <p:cNvPr id="5" name="Rectangle 4">
            <a:extLst>
              <a:ext uri="{FF2B5EF4-FFF2-40B4-BE49-F238E27FC236}">
                <a16:creationId xmlns:a16="http://schemas.microsoft.com/office/drawing/2014/main" id="{32C7F077-C977-154B-97FE-422D1F57406C}"/>
              </a:ext>
            </a:extLst>
          </p:cNvPr>
          <p:cNvSpPr/>
          <p:nvPr/>
        </p:nvSpPr>
        <p:spPr>
          <a:xfrm>
            <a:off x="7134361" y="6235426"/>
            <a:ext cx="505763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cap="small" baseline="0" dirty="0"/>
              <a:t>Site-based Research</a:t>
            </a:r>
          </a:p>
          <a:p>
            <a:pPr algn="ctr"/>
            <a:r>
              <a:rPr lang="en-US" sz="1500" i="1" baseline="0" dirty="0"/>
              <a:t>March 2, 2022</a:t>
            </a:r>
          </a:p>
        </p:txBody>
      </p:sp>
      <p:grpSp>
        <p:nvGrpSpPr>
          <p:cNvPr id="24" name="Group 23">
            <a:extLst>
              <a:ext uri="{FF2B5EF4-FFF2-40B4-BE49-F238E27FC236}">
                <a16:creationId xmlns:a16="http://schemas.microsoft.com/office/drawing/2014/main" id="{4E569A4B-0286-0044-872F-F25F083BDEFF}"/>
              </a:ext>
            </a:extLst>
          </p:cNvPr>
          <p:cNvGrpSpPr/>
          <p:nvPr/>
        </p:nvGrpSpPr>
        <p:grpSpPr>
          <a:xfrm>
            <a:off x="10048" y="25520"/>
            <a:ext cx="548640" cy="548640"/>
            <a:chOff x="116180" y="3090072"/>
            <a:chExt cx="548640" cy="548640"/>
          </a:xfrm>
        </p:grpSpPr>
        <p:sp>
          <p:nvSpPr>
            <p:cNvPr id="25" name="Oval 24">
              <a:extLst>
                <a:ext uri="{FF2B5EF4-FFF2-40B4-BE49-F238E27FC236}">
                  <a16:creationId xmlns:a16="http://schemas.microsoft.com/office/drawing/2014/main" id="{B6D36150-3FD2-5848-AA04-7C25760549EA}"/>
                </a:ext>
              </a:extLst>
            </p:cNvPr>
            <p:cNvSpPr/>
            <p:nvPr/>
          </p:nvSpPr>
          <p:spPr>
            <a:xfrm>
              <a:off x="116180" y="3090072"/>
              <a:ext cx="54864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Icon&#10;&#10;Description automatically generated">
              <a:extLst>
                <a:ext uri="{FF2B5EF4-FFF2-40B4-BE49-F238E27FC236}">
                  <a16:creationId xmlns:a16="http://schemas.microsoft.com/office/drawing/2014/main" id="{B69DEF5F-C166-2345-811A-01E8F974E625}"/>
                </a:ext>
              </a:extLst>
            </p:cNvPr>
            <p:cNvPicPr>
              <a:picLocks noChangeAspect="1"/>
            </p:cNvPicPr>
            <p:nvPr/>
          </p:nvPicPr>
          <p:blipFill>
            <a:blip r:embed="rId2"/>
            <a:stretch>
              <a:fillRect/>
            </a:stretch>
          </p:blipFill>
          <p:spPr>
            <a:xfrm>
              <a:off x="213911" y="3127501"/>
              <a:ext cx="349135" cy="457200"/>
            </a:xfrm>
            <a:prstGeom prst="rect">
              <a:avLst/>
            </a:prstGeom>
          </p:spPr>
        </p:pic>
      </p:grpSp>
      <p:sp>
        <p:nvSpPr>
          <p:cNvPr id="27" name="TextBox 26">
            <a:extLst>
              <a:ext uri="{FF2B5EF4-FFF2-40B4-BE49-F238E27FC236}">
                <a16:creationId xmlns:a16="http://schemas.microsoft.com/office/drawing/2014/main" id="{82B073F1-6D34-454B-B0B2-1018ACD1356D}"/>
              </a:ext>
            </a:extLst>
          </p:cNvPr>
          <p:cNvSpPr txBox="1"/>
          <p:nvPr/>
        </p:nvSpPr>
        <p:spPr>
          <a:xfrm>
            <a:off x="601595" y="-44091"/>
            <a:ext cx="1300356" cy="369332"/>
          </a:xfrm>
          <a:prstGeom prst="rect">
            <a:avLst/>
          </a:prstGeom>
          <a:noFill/>
        </p:spPr>
        <p:txBody>
          <a:bodyPr wrap="none" rtlCol="0">
            <a:spAutoFit/>
          </a:bodyPr>
          <a:lstStyle/>
          <a:p>
            <a:r>
              <a:rPr lang="en-US" i="1" dirty="0">
                <a:solidFill>
                  <a:schemeClr val="bg1"/>
                </a:solidFill>
              </a:rPr>
              <a:t>Question 4</a:t>
            </a:r>
          </a:p>
        </p:txBody>
      </p:sp>
      <p:sp>
        <p:nvSpPr>
          <p:cNvPr id="10" name="TextBox 9">
            <a:extLst>
              <a:ext uri="{FF2B5EF4-FFF2-40B4-BE49-F238E27FC236}">
                <a16:creationId xmlns:a16="http://schemas.microsoft.com/office/drawing/2014/main" id="{CC679DAD-CFEC-4598-B510-10C7A5E32B0E}"/>
              </a:ext>
            </a:extLst>
          </p:cNvPr>
          <p:cNvSpPr txBox="1"/>
          <p:nvPr/>
        </p:nvSpPr>
        <p:spPr>
          <a:xfrm>
            <a:off x="7967767" y="-37915"/>
            <a:ext cx="4224233" cy="369332"/>
          </a:xfrm>
          <a:prstGeom prst="rect">
            <a:avLst/>
          </a:prstGeom>
          <a:noFill/>
        </p:spPr>
        <p:txBody>
          <a:bodyPr wrap="none" rtlCol="0">
            <a:spAutoFit/>
          </a:bodyPr>
          <a:lstStyle/>
          <a:p>
            <a:r>
              <a:rPr lang="en-US" i="1" dirty="0">
                <a:solidFill>
                  <a:schemeClr val="bg1"/>
                </a:solidFill>
              </a:rPr>
              <a:t>	Abiotic Resources &amp; Stressors</a:t>
            </a:r>
          </a:p>
        </p:txBody>
      </p:sp>
      <p:pic>
        <p:nvPicPr>
          <p:cNvPr id="7" name="Picture 6">
            <a:extLst>
              <a:ext uri="{FF2B5EF4-FFF2-40B4-BE49-F238E27FC236}">
                <a16:creationId xmlns:a16="http://schemas.microsoft.com/office/drawing/2014/main" id="{756905D1-CA40-4671-B9CF-8A80D0AD3A09}"/>
              </a:ext>
            </a:extLst>
          </p:cNvPr>
          <p:cNvPicPr>
            <a:picLocks noChangeAspect="1"/>
          </p:cNvPicPr>
          <p:nvPr/>
        </p:nvPicPr>
        <p:blipFill>
          <a:blip r:embed="rId3"/>
          <a:stretch>
            <a:fillRect/>
          </a:stretch>
        </p:blipFill>
        <p:spPr>
          <a:xfrm>
            <a:off x="159096" y="1356993"/>
            <a:ext cx="5740319" cy="4128100"/>
          </a:xfrm>
          <a:prstGeom prst="rect">
            <a:avLst/>
          </a:prstGeom>
        </p:spPr>
      </p:pic>
      <p:sp>
        <p:nvSpPr>
          <p:cNvPr id="9" name="Arrow: Down 8">
            <a:extLst>
              <a:ext uri="{FF2B5EF4-FFF2-40B4-BE49-F238E27FC236}">
                <a16:creationId xmlns:a16="http://schemas.microsoft.com/office/drawing/2014/main" id="{095B68AD-344C-4434-9769-C3DBF1E13269}"/>
              </a:ext>
            </a:extLst>
          </p:cNvPr>
          <p:cNvSpPr/>
          <p:nvPr/>
        </p:nvSpPr>
        <p:spPr>
          <a:xfrm>
            <a:off x="4936201" y="2640294"/>
            <a:ext cx="371178" cy="1310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dirty="0"/>
          </a:p>
        </p:txBody>
      </p:sp>
      <p:sp>
        <p:nvSpPr>
          <p:cNvPr id="12" name="TextBox 11">
            <a:extLst>
              <a:ext uri="{FF2B5EF4-FFF2-40B4-BE49-F238E27FC236}">
                <a16:creationId xmlns:a16="http://schemas.microsoft.com/office/drawing/2014/main" id="{E168B68C-971C-4013-AB1F-1E7FFCD85BD1}"/>
              </a:ext>
            </a:extLst>
          </p:cNvPr>
          <p:cNvSpPr txBox="1"/>
          <p:nvPr/>
        </p:nvSpPr>
        <p:spPr>
          <a:xfrm>
            <a:off x="4222570" y="2178629"/>
            <a:ext cx="1676846" cy="461665"/>
          </a:xfrm>
          <a:prstGeom prst="rect">
            <a:avLst/>
          </a:prstGeom>
          <a:solidFill>
            <a:schemeClr val="bg1"/>
          </a:solidFill>
        </p:spPr>
        <p:txBody>
          <a:bodyPr wrap="square" rtlCol="0">
            <a:spAutoFit/>
          </a:bodyPr>
          <a:lstStyle/>
          <a:p>
            <a:r>
              <a:rPr lang="en-US" sz="1200" dirty="0"/>
              <a:t>Increasing distance from L-29 canal</a:t>
            </a:r>
          </a:p>
        </p:txBody>
      </p:sp>
      <p:grpSp>
        <p:nvGrpSpPr>
          <p:cNvPr id="14" name="Group 13">
            <a:extLst>
              <a:ext uri="{FF2B5EF4-FFF2-40B4-BE49-F238E27FC236}">
                <a16:creationId xmlns:a16="http://schemas.microsoft.com/office/drawing/2014/main" id="{9545784E-0972-4902-B837-68796E9A42F1}"/>
              </a:ext>
            </a:extLst>
          </p:cNvPr>
          <p:cNvGrpSpPr/>
          <p:nvPr/>
        </p:nvGrpSpPr>
        <p:grpSpPr>
          <a:xfrm>
            <a:off x="6292586" y="1262087"/>
            <a:ext cx="5211990" cy="4574194"/>
            <a:chOff x="12333195" y="2400345"/>
            <a:chExt cx="7369791" cy="6467943"/>
          </a:xfrm>
        </p:grpSpPr>
        <p:pic>
          <p:nvPicPr>
            <p:cNvPr id="15" name="Picture 14">
              <a:extLst>
                <a:ext uri="{FF2B5EF4-FFF2-40B4-BE49-F238E27FC236}">
                  <a16:creationId xmlns:a16="http://schemas.microsoft.com/office/drawing/2014/main" id="{26F04B01-CA58-48B8-93A6-1107965C48B6}"/>
                </a:ext>
              </a:extLst>
            </p:cNvPr>
            <p:cNvPicPr>
              <a:picLocks noChangeAspect="1"/>
            </p:cNvPicPr>
            <p:nvPr/>
          </p:nvPicPr>
          <p:blipFill rotWithShape="1">
            <a:blip r:embed="rId4"/>
            <a:srcRect l="2480" t="2587" r="4818" b="6069"/>
            <a:stretch/>
          </p:blipFill>
          <p:spPr>
            <a:xfrm>
              <a:off x="12333195" y="2400345"/>
              <a:ext cx="7369791" cy="6467943"/>
            </a:xfrm>
            <a:prstGeom prst="rect">
              <a:avLst/>
            </a:prstGeom>
          </p:spPr>
        </p:pic>
        <p:grpSp>
          <p:nvGrpSpPr>
            <p:cNvPr id="16" name="Group 15">
              <a:extLst>
                <a:ext uri="{FF2B5EF4-FFF2-40B4-BE49-F238E27FC236}">
                  <a16:creationId xmlns:a16="http://schemas.microsoft.com/office/drawing/2014/main" id="{EB6F3881-9E0A-49BA-A121-95820024A202}"/>
                </a:ext>
              </a:extLst>
            </p:cNvPr>
            <p:cNvGrpSpPr/>
            <p:nvPr/>
          </p:nvGrpSpPr>
          <p:grpSpPr>
            <a:xfrm>
              <a:off x="15894977" y="2756325"/>
              <a:ext cx="1714500" cy="3257550"/>
              <a:chOff x="3752850" y="533400"/>
              <a:chExt cx="1714500" cy="3257550"/>
            </a:xfrm>
          </p:grpSpPr>
          <p:sp>
            <p:nvSpPr>
              <p:cNvPr id="32" name="Oval 31">
                <a:extLst>
                  <a:ext uri="{FF2B5EF4-FFF2-40B4-BE49-F238E27FC236}">
                    <a16:creationId xmlns:a16="http://schemas.microsoft.com/office/drawing/2014/main" id="{2833F4D6-13A1-4EC2-B9F5-482E982701AB}"/>
                  </a:ext>
                </a:extLst>
              </p:cNvPr>
              <p:cNvSpPr/>
              <p:nvPr/>
            </p:nvSpPr>
            <p:spPr>
              <a:xfrm>
                <a:off x="4914900" y="533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3" name="Oval 32">
                <a:extLst>
                  <a:ext uri="{FF2B5EF4-FFF2-40B4-BE49-F238E27FC236}">
                    <a16:creationId xmlns:a16="http://schemas.microsoft.com/office/drawing/2014/main" id="{48ACA96B-D7D0-45C6-BCC8-2621947D72C0}"/>
                  </a:ext>
                </a:extLst>
              </p:cNvPr>
              <p:cNvSpPr/>
              <p:nvPr/>
            </p:nvSpPr>
            <p:spPr>
              <a:xfrm>
                <a:off x="4324350" y="14287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4" name="Oval 33">
                <a:extLst>
                  <a:ext uri="{FF2B5EF4-FFF2-40B4-BE49-F238E27FC236}">
                    <a16:creationId xmlns:a16="http://schemas.microsoft.com/office/drawing/2014/main" id="{E25DA4EB-7518-47B4-9B09-3F7F8C822FC0}"/>
                  </a:ext>
                </a:extLst>
              </p:cNvPr>
              <p:cNvSpPr/>
              <p:nvPr/>
            </p:nvSpPr>
            <p:spPr>
              <a:xfrm>
                <a:off x="3752850" y="21907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5" name="Oval 34">
                <a:extLst>
                  <a:ext uri="{FF2B5EF4-FFF2-40B4-BE49-F238E27FC236}">
                    <a16:creationId xmlns:a16="http://schemas.microsoft.com/office/drawing/2014/main" id="{E8EBFAFF-46C5-4058-B220-9FCEADF3E79D}"/>
                  </a:ext>
                </a:extLst>
              </p:cNvPr>
              <p:cNvSpPr/>
              <p:nvPr/>
            </p:nvSpPr>
            <p:spPr>
              <a:xfrm>
                <a:off x="5257800" y="28575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6" name="Oval 35">
                <a:extLst>
                  <a:ext uri="{FF2B5EF4-FFF2-40B4-BE49-F238E27FC236}">
                    <a16:creationId xmlns:a16="http://schemas.microsoft.com/office/drawing/2014/main" id="{20122903-FCF5-4983-BCD1-1D3B832907CB}"/>
                  </a:ext>
                </a:extLst>
              </p:cNvPr>
              <p:cNvSpPr/>
              <p:nvPr/>
            </p:nvSpPr>
            <p:spPr>
              <a:xfrm>
                <a:off x="5086350" y="3200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7" name="Oval 36">
                <a:extLst>
                  <a:ext uri="{FF2B5EF4-FFF2-40B4-BE49-F238E27FC236}">
                    <a16:creationId xmlns:a16="http://schemas.microsoft.com/office/drawing/2014/main" id="{C7CAF3E7-459B-4DBB-A828-76B4D234738D}"/>
                  </a:ext>
                </a:extLst>
              </p:cNvPr>
              <p:cNvSpPr/>
              <p:nvPr/>
            </p:nvSpPr>
            <p:spPr>
              <a:xfrm>
                <a:off x="4857750" y="3581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grpSp>
        <p:grpSp>
          <p:nvGrpSpPr>
            <p:cNvPr id="17" name="Group 16">
              <a:extLst>
                <a:ext uri="{FF2B5EF4-FFF2-40B4-BE49-F238E27FC236}">
                  <a16:creationId xmlns:a16="http://schemas.microsoft.com/office/drawing/2014/main" id="{14775C5E-AD4D-4C5F-A35F-9850DF945658}"/>
                </a:ext>
              </a:extLst>
            </p:cNvPr>
            <p:cNvGrpSpPr/>
            <p:nvPr/>
          </p:nvGrpSpPr>
          <p:grpSpPr>
            <a:xfrm>
              <a:off x="14047127" y="4908975"/>
              <a:ext cx="3162300" cy="1828800"/>
              <a:chOff x="1905000" y="2686050"/>
              <a:chExt cx="3162300" cy="1828800"/>
            </a:xfrm>
          </p:grpSpPr>
          <p:sp>
            <p:nvSpPr>
              <p:cNvPr id="23" name="Oval 22">
                <a:extLst>
                  <a:ext uri="{FF2B5EF4-FFF2-40B4-BE49-F238E27FC236}">
                    <a16:creationId xmlns:a16="http://schemas.microsoft.com/office/drawing/2014/main" id="{0B1D1E36-D445-417B-A8CB-80415152A34A}"/>
                  </a:ext>
                </a:extLst>
              </p:cNvPr>
              <p:cNvSpPr/>
              <p:nvPr/>
            </p:nvSpPr>
            <p:spPr>
              <a:xfrm>
                <a:off x="3028950" y="26860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8" name="Oval 27">
                <a:extLst>
                  <a:ext uri="{FF2B5EF4-FFF2-40B4-BE49-F238E27FC236}">
                    <a16:creationId xmlns:a16="http://schemas.microsoft.com/office/drawing/2014/main" id="{18BFA679-65E3-4400-92B7-4E2F8D365ACC}"/>
                  </a:ext>
                </a:extLst>
              </p:cNvPr>
              <p:cNvSpPr/>
              <p:nvPr/>
            </p:nvSpPr>
            <p:spPr>
              <a:xfrm>
                <a:off x="2438400" y="29337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9" name="Oval 28">
                <a:extLst>
                  <a:ext uri="{FF2B5EF4-FFF2-40B4-BE49-F238E27FC236}">
                    <a16:creationId xmlns:a16="http://schemas.microsoft.com/office/drawing/2014/main" id="{C078FF6B-BACC-4D2C-AFC8-DE0F18282C6C}"/>
                  </a:ext>
                </a:extLst>
              </p:cNvPr>
              <p:cNvSpPr/>
              <p:nvPr/>
            </p:nvSpPr>
            <p:spPr>
              <a:xfrm>
                <a:off x="1905000" y="310515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0" name="Oval 29">
                <a:extLst>
                  <a:ext uri="{FF2B5EF4-FFF2-40B4-BE49-F238E27FC236}">
                    <a16:creationId xmlns:a16="http://schemas.microsoft.com/office/drawing/2014/main" id="{EDBBD34A-7566-4ED0-849C-3F67DFA63F3F}"/>
                  </a:ext>
                </a:extLst>
              </p:cNvPr>
              <p:cNvSpPr/>
              <p:nvPr/>
            </p:nvSpPr>
            <p:spPr>
              <a:xfrm>
                <a:off x="4838700" y="40386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1" name="Oval 30">
                <a:extLst>
                  <a:ext uri="{FF2B5EF4-FFF2-40B4-BE49-F238E27FC236}">
                    <a16:creationId xmlns:a16="http://schemas.microsoft.com/office/drawing/2014/main" id="{C57C4872-ECE6-4B1E-89FB-C2BDCA1ECBD7}"/>
                  </a:ext>
                </a:extLst>
              </p:cNvPr>
              <p:cNvSpPr/>
              <p:nvPr/>
            </p:nvSpPr>
            <p:spPr>
              <a:xfrm>
                <a:off x="4857750" y="43053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grpSp>
        <p:grpSp>
          <p:nvGrpSpPr>
            <p:cNvPr id="18" name="Group 17">
              <a:extLst>
                <a:ext uri="{FF2B5EF4-FFF2-40B4-BE49-F238E27FC236}">
                  <a16:creationId xmlns:a16="http://schemas.microsoft.com/office/drawing/2014/main" id="{E8ED546F-D269-4420-84C6-04C14B6795E1}"/>
                </a:ext>
              </a:extLst>
            </p:cNvPr>
            <p:cNvGrpSpPr/>
            <p:nvPr/>
          </p:nvGrpSpPr>
          <p:grpSpPr>
            <a:xfrm>
              <a:off x="15418727" y="6528225"/>
              <a:ext cx="2495550" cy="1695450"/>
              <a:chOff x="3276600" y="4305300"/>
              <a:chExt cx="2495550" cy="1695450"/>
            </a:xfrm>
          </p:grpSpPr>
          <p:sp>
            <p:nvSpPr>
              <p:cNvPr id="19" name="Oval 18">
                <a:extLst>
                  <a:ext uri="{FF2B5EF4-FFF2-40B4-BE49-F238E27FC236}">
                    <a16:creationId xmlns:a16="http://schemas.microsoft.com/office/drawing/2014/main" id="{C5BF731F-44EA-4008-A1A7-FACE54313197}"/>
                  </a:ext>
                </a:extLst>
              </p:cNvPr>
              <p:cNvSpPr/>
              <p:nvPr/>
            </p:nvSpPr>
            <p:spPr>
              <a:xfrm>
                <a:off x="5562600" y="43053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0" name="Oval 19">
                <a:extLst>
                  <a:ext uri="{FF2B5EF4-FFF2-40B4-BE49-F238E27FC236}">
                    <a16:creationId xmlns:a16="http://schemas.microsoft.com/office/drawing/2014/main" id="{0261A2A2-DEEF-478D-BAF4-2B218F8C6F5E}"/>
                  </a:ext>
                </a:extLst>
              </p:cNvPr>
              <p:cNvSpPr/>
              <p:nvPr/>
            </p:nvSpPr>
            <p:spPr>
              <a:xfrm>
                <a:off x="4648200" y="51054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10</a:t>
                </a:r>
              </a:p>
            </p:txBody>
          </p:sp>
          <p:sp>
            <p:nvSpPr>
              <p:cNvPr id="21" name="Oval 20">
                <a:extLst>
                  <a:ext uri="{FF2B5EF4-FFF2-40B4-BE49-F238E27FC236}">
                    <a16:creationId xmlns:a16="http://schemas.microsoft.com/office/drawing/2014/main" id="{A39C4D1A-2C4C-49E9-8319-B909E60117B0}"/>
                  </a:ext>
                </a:extLst>
              </p:cNvPr>
              <p:cNvSpPr/>
              <p:nvPr/>
            </p:nvSpPr>
            <p:spPr>
              <a:xfrm>
                <a:off x="3276600" y="5791200"/>
                <a:ext cx="209550" cy="209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11</a:t>
                </a:r>
              </a:p>
            </p:txBody>
          </p:sp>
        </p:grpSp>
      </p:grpSp>
      <p:sp>
        <p:nvSpPr>
          <p:cNvPr id="38" name="TextBox 37">
            <a:extLst>
              <a:ext uri="{FF2B5EF4-FFF2-40B4-BE49-F238E27FC236}">
                <a16:creationId xmlns:a16="http://schemas.microsoft.com/office/drawing/2014/main" id="{1B84BB1D-8611-4614-B124-903AD053E3AE}"/>
              </a:ext>
            </a:extLst>
          </p:cNvPr>
          <p:cNvSpPr txBox="1"/>
          <p:nvPr/>
        </p:nvSpPr>
        <p:spPr>
          <a:xfrm>
            <a:off x="9064863" y="4770946"/>
            <a:ext cx="325730" cy="246221"/>
          </a:xfrm>
          <a:prstGeom prst="rect">
            <a:avLst/>
          </a:prstGeom>
          <a:noFill/>
        </p:spPr>
        <p:txBody>
          <a:bodyPr wrap="none" rtlCol="0">
            <a:spAutoFit/>
          </a:bodyPr>
          <a:lstStyle/>
          <a:p>
            <a:r>
              <a:rPr lang="en-US" sz="1000" dirty="0"/>
              <a:t>10</a:t>
            </a:r>
          </a:p>
        </p:txBody>
      </p:sp>
      <p:sp>
        <p:nvSpPr>
          <p:cNvPr id="39" name="TextBox 38">
            <a:extLst>
              <a:ext uri="{FF2B5EF4-FFF2-40B4-BE49-F238E27FC236}">
                <a16:creationId xmlns:a16="http://schemas.microsoft.com/office/drawing/2014/main" id="{347E8D6C-148D-4B05-A81E-B401E13E8629}"/>
              </a:ext>
            </a:extLst>
          </p:cNvPr>
          <p:cNvSpPr txBox="1"/>
          <p:nvPr/>
        </p:nvSpPr>
        <p:spPr>
          <a:xfrm>
            <a:off x="8095885" y="5251576"/>
            <a:ext cx="325730" cy="246221"/>
          </a:xfrm>
          <a:prstGeom prst="rect">
            <a:avLst/>
          </a:prstGeom>
          <a:noFill/>
        </p:spPr>
        <p:txBody>
          <a:bodyPr wrap="none" rtlCol="0">
            <a:spAutoFit/>
          </a:bodyPr>
          <a:lstStyle/>
          <a:p>
            <a:r>
              <a:rPr lang="en-US" sz="1000" dirty="0"/>
              <a:t>11</a:t>
            </a:r>
          </a:p>
        </p:txBody>
      </p:sp>
      <p:sp>
        <p:nvSpPr>
          <p:cNvPr id="2" name="TextBox 1">
            <a:extLst>
              <a:ext uri="{FF2B5EF4-FFF2-40B4-BE49-F238E27FC236}">
                <a16:creationId xmlns:a16="http://schemas.microsoft.com/office/drawing/2014/main" id="{F5CE152D-B06B-4B60-BFBF-E60B4299E929}"/>
              </a:ext>
            </a:extLst>
          </p:cNvPr>
          <p:cNvSpPr txBox="1"/>
          <p:nvPr/>
        </p:nvSpPr>
        <p:spPr>
          <a:xfrm>
            <a:off x="217680" y="5301100"/>
            <a:ext cx="5878320" cy="830997"/>
          </a:xfrm>
          <a:prstGeom prst="rect">
            <a:avLst/>
          </a:prstGeom>
          <a:noFill/>
        </p:spPr>
        <p:txBody>
          <a:bodyPr wrap="square" rtlCol="0">
            <a:spAutoFit/>
          </a:bodyPr>
          <a:lstStyle/>
          <a:p>
            <a:r>
              <a:rPr lang="en-US" dirty="0"/>
              <a:t>Periphyton TP and eutrophic diatoms increasing where increased flow pulses mobilize legacy P </a:t>
            </a:r>
          </a:p>
          <a:p>
            <a:r>
              <a:rPr lang="en-US" sz="1200" dirty="0"/>
              <a:t>Sarker et al. (2020, Restoration Ecology) </a:t>
            </a:r>
          </a:p>
        </p:txBody>
      </p:sp>
      <p:grpSp>
        <p:nvGrpSpPr>
          <p:cNvPr id="13" name="Group 12">
            <a:extLst>
              <a:ext uri="{FF2B5EF4-FFF2-40B4-BE49-F238E27FC236}">
                <a16:creationId xmlns:a16="http://schemas.microsoft.com/office/drawing/2014/main" id="{3EB5BAC9-4A33-45A2-BFBA-04EBBEE44E7A}"/>
              </a:ext>
            </a:extLst>
          </p:cNvPr>
          <p:cNvGrpSpPr/>
          <p:nvPr/>
        </p:nvGrpSpPr>
        <p:grpSpPr>
          <a:xfrm>
            <a:off x="9593408" y="1412921"/>
            <a:ext cx="691894" cy="882315"/>
            <a:chOff x="9593408" y="1412921"/>
            <a:chExt cx="691894" cy="882315"/>
          </a:xfrm>
          <a:solidFill>
            <a:srgbClr val="FFFF00"/>
          </a:solidFill>
        </p:grpSpPr>
        <p:sp>
          <p:nvSpPr>
            <p:cNvPr id="11" name="Oval 10">
              <a:extLst>
                <a:ext uri="{FF2B5EF4-FFF2-40B4-BE49-F238E27FC236}">
                  <a16:creationId xmlns:a16="http://schemas.microsoft.com/office/drawing/2014/main" id="{57D39EC5-556F-41B6-9EE0-38B47FC5F17E}"/>
                </a:ext>
              </a:extLst>
            </p:cNvPr>
            <p:cNvSpPr/>
            <p:nvPr/>
          </p:nvSpPr>
          <p:spPr>
            <a:xfrm>
              <a:off x="9707426" y="1429755"/>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6830A7F-E534-4198-A21B-D69A1D00E662}"/>
                </a:ext>
              </a:extLst>
            </p:cNvPr>
            <p:cNvSpPr/>
            <p:nvPr/>
          </p:nvSpPr>
          <p:spPr>
            <a:xfrm>
              <a:off x="9593408" y="151593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D994D0B-B65E-4D30-98B5-53E77F424B3F}"/>
                </a:ext>
              </a:extLst>
            </p:cNvPr>
            <p:cNvSpPr/>
            <p:nvPr/>
          </p:nvSpPr>
          <p:spPr>
            <a:xfrm>
              <a:off x="9664910" y="147547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772F96-B95C-4B07-B266-5E60415B7135}"/>
                </a:ext>
              </a:extLst>
            </p:cNvPr>
            <p:cNvSpPr/>
            <p:nvPr/>
          </p:nvSpPr>
          <p:spPr>
            <a:xfrm>
              <a:off x="9736412" y="1435015"/>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1B10575-7828-48F9-BBBB-391D4E145261}"/>
                </a:ext>
              </a:extLst>
            </p:cNvPr>
            <p:cNvSpPr/>
            <p:nvPr/>
          </p:nvSpPr>
          <p:spPr>
            <a:xfrm>
              <a:off x="9807914" y="144391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0F51199-194A-4006-814A-495A371A8EC2}"/>
                </a:ext>
              </a:extLst>
            </p:cNvPr>
            <p:cNvSpPr/>
            <p:nvPr/>
          </p:nvSpPr>
          <p:spPr>
            <a:xfrm>
              <a:off x="9814040" y="142812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BE641E7-3963-46CE-8FCB-30563F945B29}"/>
                </a:ext>
              </a:extLst>
            </p:cNvPr>
            <p:cNvSpPr/>
            <p:nvPr/>
          </p:nvSpPr>
          <p:spPr>
            <a:xfrm>
              <a:off x="9899198" y="144541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F1D5697-67C5-4C62-B472-80D1044F85A2}"/>
                </a:ext>
              </a:extLst>
            </p:cNvPr>
            <p:cNvSpPr/>
            <p:nvPr/>
          </p:nvSpPr>
          <p:spPr>
            <a:xfrm>
              <a:off x="9947840" y="14398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0E63A4-F94C-4E38-93DF-41682076C68D}"/>
                </a:ext>
              </a:extLst>
            </p:cNvPr>
            <p:cNvSpPr/>
            <p:nvPr/>
          </p:nvSpPr>
          <p:spPr>
            <a:xfrm>
              <a:off x="10046990" y="145261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CE99B6F-E7F5-46C8-A1AA-A113E2B27097}"/>
                </a:ext>
              </a:extLst>
            </p:cNvPr>
            <p:cNvSpPr/>
            <p:nvPr/>
          </p:nvSpPr>
          <p:spPr>
            <a:xfrm>
              <a:off x="10045668" y="1485565"/>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57A9777-D17C-4AE6-BCE4-C8DB1BE3579D}"/>
                </a:ext>
              </a:extLst>
            </p:cNvPr>
            <p:cNvSpPr/>
            <p:nvPr/>
          </p:nvSpPr>
          <p:spPr>
            <a:xfrm>
              <a:off x="10110006" y="147892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5A15CDF-640A-4644-B25C-3E26A89CD22A}"/>
                </a:ext>
              </a:extLst>
            </p:cNvPr>
            <p:cNvSpPr/>
            <p:nvPr/>
          </p:nvSpPr>
          <p:spPr>
            <a:xfrm>
              <a:off x="10152510" y="148364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91EB53-0AA1-4F51-8ACF-94AF1856F41C}"/>
                </a:ext>
              </a:extLst>
            </p:cNvPr>
            <p:cNvSpPr/>
            <p:nvPr/>
          </p:nvSpPr>
          <p:spPr>
            <a:xfrm>
              <a:off x="10195014" y="148835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35640C3-ECE3-4E34-A908-2664397C179F}"/>
                </a:ext>
              </a:extLst>
            </p:cNvPr>
            <p:cNvSpPr/>
            <p:nvPr/>
          </p:nvSpPr>
          <p:spPr>
            <a:xfrm>
              <a:off x="10237518" y="147384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355E03F-D0C3-4E3F-BB4E-EFACB62A0EE1}"/>
                </a:ext>
              </a:extLst>
            </p:cNvPr>
            <p:cNvSpPr/>
            <p:nvPr/>
          </p:nvSpPr>
          <p:spPr>
            <a:xfrm>
              <a:off x="10197475" y="146677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4C269F7-55FD-45AA-898D-E9DDA1E970DB}"/>
                </a:ext>
              </a:extLst>
            </p:cNvPr>
            <p:cNvSpPr/>
            <p:nvPr/>
          </p:nvSpPr>
          <p:spPr>
            <a:xfrm>
              <a:off x="10197877" y="143984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C21E69C-0A8A-4161-AE7D-8C7A23E9A871}"/>
                </a:ext>
              </a:extLst>
            </p:cNvPr>
            <p:cNvSpPr/>
            <p:nvPr/>
          </p:nvSpPr>
          <p:spPr>
            <a:xfrm>
              <a:off x="10158829" y="141292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98ED667-6064-4005-BA85-7C8A7ABD0415}"/>
                </a:ext>
              </a:extLst>
            </p:cNvPr>
            <p:cNvSpPr/>
            <p:nvPr/>
          </p:nvSpPr>
          <p:spPr>
            <a:xfrm>
              <a:off x="10107575" y="142312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89DECE8-73EA-4B40-9FD5-B8763776820D}"/>
                </a:ext>
              </a:extLst>
            </p:cNvPr>
            <p:cNvSpPr/>
            <p:nvPr/>
          </p:nvSpPr>
          <p:spPr>
            <a:xfrm>
              <a:off x="10113639" y="144046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82CDD7F-CE0B-4F67-AAE5-281FDF0A6914}"/>
                </a:ext>
              </a:extLst>
            </p:cNvPr>
            <p:cNvSpPr/>
            <p:nvPr/>
          </p:nvSpPr>
          <p:spPr>
            <a:xfrm>
              <a:off x="10153294" y="144828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2D4A70A-E35F-4241-A123-128C248B4B43}"/>
                </a:ext>
              </a:extLst>
            </p:cNvPr>
            <p:cNvSpPr/>
            <p:nvPr/>
          </p:nvSpPr>
          <p:spPr>
            <a:xfrm>
              <a:off x="9814040" y="141760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E63F0DF-F61E-4822-B9AE-6FBAAA7878C3}"/>
                </a:ext>
              </a:extLst>
            </p:cNvPr>
            <p:cNvSpPr/>
            <p:nvPr/>
          </p:nvSpPr>
          <p:spPr>
            <a:xfrm>
              <a:off x="9729290" y="141760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63B8188-1223-41CE-B5B0-E3BAA1CB372B}"/>
                </a:ext>
              </a:extLst>
            </p:cNvPr>
            <p:cNvSpPr/>
            <p:nvPr/>
          </p:nvSpPr>
          <p:spPr>
            <a:xfrm>
              <a:off x="9703507" y="145332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C0C5CF1-EBCC-4F76-895A-9271773DC7BB}"/>
                </a:ext>
              </a:extLst>
            </p:cNvPr>
            <p:cNvSpPr/>
            <p:nvPr/>
          </p:nvSpPr>
          <p:spPr>
            <a:xfrm>
              <a:off x="9607730" y="176872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5F0872B-E9F8-434C-AA35-5114C3E5E3DA}"/>
                </a:ext>
              </a:extLst>
            </p:cNvPr>
            <p:cNvSpPr/>
            <p:nvPr/>
          </p:nvSpPr>
          <p:spPr>
            <a:xfrm>
              <a:off x="9630589" y="193665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595ABEE-5DEE-4AE0-82AE-41826A6A23A5}"/>
                </a:ext>
              </a:extLst>
            </p:cNvPr>
            <p:cNvSpPr/>
            <p:nvPr/>
          </p:nvSpPr>
          <p:spPr>
            <a:xfrm>
              <a:off x="9642050" y="215235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F1815B9-156B-4B32-A88F-6BBE98A994FE}"/>
                </a:ext>
              </a:extLst>
            </p:cNvPr>
            <p:cNvSpPr/>
            <p:nvPr/>
          </p:nvSpPr>
          <p:spPr>
            <a:xfrm>
              <a:off x="9859085" y="224951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6485F73-33B9-4D71-983A-0F552F5C653C}"/>
                </a:ext>
              </a:extLst>
            </p:cNvPr>
            <p:cNvSpPr/>
            <p:nvPr/>
          </p:nvSpPr>
          <p:spPr>
            <a:xfrm>
              <a:off x="9947840" y="215235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3658A8C-8FC0-46FB-8E12-1A4B2283A7F4}"/>
                </a:ext>
              </a:extLst>
            </p:cNvPr>
            <p:cNvSpPr/>
            <p:nvPr/>
          </p:nvSpPr>
          <p:spPr>
            <a:xfrm>
              <a:off x="9944917" y="195730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2B1E032-DD68-476E-9263-B95FDB4F2F46}"/>
                </a:ext>
              </a:extLst>
            </p:cNvPr>
            <p:cNvSpPr/>
            <p:nvPr/>
          </p:nvSpPr>
          <p:spPr>
            <a:xfrm>
              <a:off x="9954847" y="189460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7D9901A-821C-4ACC-96D0-4EC67A6E68D8}"/>
                </a:ext>
              </a:extLst>
            </p:cNvPr>
            <p:cNvSpPr/>
            <p:nvPr/>
          </p:nvSpPr>
          <p:spPr>
            <a:xfrm>
              <a:off x="9797235" y="178256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8EEF2F5-95F9-4E3F-A1BB-177E201ADEE0}"/>
                </a:ext>
              </a:extLst>
            </p:cNvPr>
            <p:cNvSpPr/>
            <p:nvPr/>
          </p:nvSpPr>
          <p:spPr>
            <a:xfrm>
              <a:off x="9731719" y="169231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6CFBD09-FEDA-4F21-9A1C-DB8CEFA7AF7F}"/>
                </a:ext>
              </a:extLst>
            </p:cNvPr>
            <p:cNvSpPr/>
            <p:nvPr/>
          </p:nvSpPr>
          <p:spPr>
            <a:xfrm>
              <a:off x="9830773" y="16340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C729222-B124-4EAD-ABD4-199B8D66E634}"/>
                </a:ext>
              </a:extLst>
            </p:cNvPr>
            <p:cNvSpPr/>
            <p:nvPr/>
          </p:nvSpPr>
          <p:spPr>
            <a:xfrm>
              <a:off x="9867876" y="157356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E76F0D4-A322-4660-AC3C-DC96AE47695D}"/>
                </a:ext>
              </a:extLst>
            </p:cNvPr>
            <p:cNvSpPr/>
            <p:nvPr/>
          </p:nvSpPr>
          <p:spPr>
            <a:xfrm>
              <a:off x="10014696" y="157356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45BD2C1-A84C-4447-828B-569C8002DFD2}"/>
                </a:ext>
              </a:extLst>
            </p:cNvPr>
            <p:cNvSpPr/>
            <p:nvPr/>
          </p:nvSpPr>
          <p:spPr>
            <a:xfrm>
              <a:off x="10030473" y="15507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7F2AA64-395D-448F-B66E-C1AE984C9C86}"/>
                </a:ext>
              </a:extLst>
            </p:cNvPr>
            <p:cNvSpPr/>
            <p:nvPr/>
          </p:nvSpPr>
          <p:spPr>
            <a:xfrm>
              <a:off x="10110246" y="156678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23B094D-BB00-43B5-8788-6A102AB519A1}"/>
                </a:ext>
              </a:extLst>
            </p:cNvPr>
            <p:cNvSpPr/>
            <p:nvPr/>
          </p:nvSpPr>
          <p:spPr>
            <a:xfrm>
              <a:off x="10123571" y="155623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07754F8-F3F5-47DE-A7C9-18A843E5C47C}"/>
                </a:ext>
              </a:extLst>
            </p:cNvPr>
            <p:cNvSpPr/>
            <p:nvPr/>
          </p:nvSpPr>
          <p:spPr>
            <a:xfrm>
              <a:off x="10161516" y="155436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BB36253-67B4-4EE1-B493-D05329C65C4F}"/>
                </a:ext>
              </a:extLst>
            </p:cNvPr>
            <p:cNvSpPr/>
            <p:nvPr/>
          </p:nvSpPr>
          <p:spPr>
            <a:xfrm>
              <a:off x="10239583" y="153522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FA62D46-9A62-4B0D-856E-70EC15661190}"/>
                </a:ext>
              </a:extLst>
            </p:cNvPr>
            <p:cNvSpPr/>
            <p:nvPr/>
          </p:nvSpPr>
          <p:spPr>
            <a:xfrm>
              <a:off x="10223943" y="164709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C1D8583-C78F-4FE0-9EA3-C71E06C1D97E}"/>
                </a:ext>
              </a:extLst>
            </p:cNvPr>
            <p:cNvSpPr/>
            <p:nvPr/>
          </p:nvSpPr>
          <p:spPr>
            <a:xfrm>
              <a:off x="10182310" y="164935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C73B325-6B5B-413C-9141-D0872C37E4CB}"/>
                </a:ext>
              </a:extLst>
            </p:cNvPr>
            <p:cNvSpPr/>
            <p:nvPr/>
          </p:nvSpPr>
          <p:spPr>
            <a:xfrm>
              <a:off x="10058756" y="170426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B3B1DBD-9C2B-41C2-B47D-6E8CBB5D6F75}"/>
                </a:ext>
              </a:extLst>
            </p:cNvPr>
            <p:cNvSpPr/>
            <p:nvPr/>
          </p:nvSpPr>
          <p:spPr>
            <a:xfrm>
              <a:off x="10090779" y="1800421"/>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4EDC9D8-D20A-43F8-8558-95396CBF72AE}"/>
                </a:ext>
              </a:extLst>
            </p:cNvPr>
            <p:cNvSpPr/>
            <p:nvPr/>
          </p:nvSpPr>
          <p:spPr>
            <a:xfrm>
              <a:off x="10170826" y="1756382"/>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Oval 84">
            <a:extLst>
              <a:ext uri="{FF2B5EF4-FFF2-40B4-BE49-F238E27FC236}">
                <a16:creationId xmlns:a16="http://schemas.microsoft.com/office/drawing/2014/main" id="{53E8775A-FE40-4E5F-B1A2-285AB74434FC}"/>
              </a:ext>
            </a:extLst>
          </p:cNvPr>
          <p:cNvSpPr/>
          <p:nvPr/>
        </p:nvSpPr>
        <p:spPr>
          <a:xfrm>
            <a:off x="9990636" y="2324551"/>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2DA7314-F248-4705-ABF3-EBC28A296E42}"/>
              </a:ext>
            </a:extLst>
          </p:cNvPr>
          <p:cNvSpPr/>
          <p:nvPr/>
        </p:nvSpPr>
        <p:spPr>
          <a:xfrm>
            <a:off x="9883713" y="3042295"/>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42043FD-1820-49B8-BB3C-DDEA0F5494EB}"/>
              </a:ext>
            </a:extLst>
          </p:cNvPr>
          <p:cNvSpPr/>
          <p:nvPr/>
        </p:nvSpPr>
        <p:spPr>
          <a:xfrm>
            <a:off x="9985476" y="2421759"/>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025E954-5B5A-4F81-8454-DD883BFE5A4B}"/>
              </a:ext>
            </a:extLst>
          </p:cNvPr>
          <p:cNvSpPr/>
          <p:nvPr/>
        </p:nvSpPr>
        <p:spPr>
          <a:xfrm>
            <a:off x="9944917" y="2586938"/>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0D67B5B2-B91F-4162-8A74-D0328B1C9C98}"/>
              </a:ext>
            </a:extLst>
          </p:cNvPr>
          <p:cNvSpPr/>
          <p:nvPr/>
        </p:nvSpPr>
        <p:spPr>
          <a:xfrm>
            <a:off x="9944917" y="2642316"/>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C508E94-0750-4239-B160-07307E217D32}"/>
              </a:ext>
            </a:extLst>
          </p:cNvPr>
          <p:cNvSpPr/>
          <p:nvPr/>
        </p:nvSpPr>
        <p:spPr>
          <a:xfrm>
            <a:off x="9880456" y="2955105"/>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2B2A01D-4490-4802-911E-713E6F93AD26}"/>
              </a:ext>
            </a:extLst>
          </p:cNvPr>
          <p:cNvSpPr/>
          <p:nvPr/>
        </p:nvSpPr>
        <p:spPr>
          <a:xfrm>
            <a:off x="9881944" y="3113546"/>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5CC5FEA-7EE0-43B8-B745-05C2FEDA60AB}"/>
              </a:ext>
            </a:extLst>
          </p:cNvPr>
          <p:cNvSpPr/>
          <p:nvPr/>
        </p:nvSpPr>
        <p:spPr>
          <a:xfrm>
            <a:off x="10329619" y="3669416"/>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1EBEE9F-E69D-4892-9791-5295880BAAD9}"/>
              </a:ext>
            </a:extLst>
          </p:cNvPr>
          <p:cNvSpPr/>
          <p:nvPr/>
        </p:nvSpPr>
        <p:spPr>
          <a:xfrm>
            <a:off x="10199013" y="3623697"/>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15FF27B-7685-4245-9723-A433F9D72D6C}"/>
              </a:ext>
            </a:extLst>
          </p:cNvPr>
          <p:cNvSpPr/>
          <p:nvPr/>
        </p:nvSpPr>
        <p:spPr>
          <a:xfrm>
            <a:off x="9970699" y="3457943"/>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646B15-8AFA-42EE-8D04-220D25316565}"/>
              </a:ext>
            </a:extLst>
          </p:cNvPr>
          <p:cNvSpPr/>
          <p:nvPr/>
        </p:nvSpPr>
        <p:spPr>
          <a:xfrm>
            <a:off x="9977251" y="3370841"/>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3CA33CB-F2FF-49D0-8FAE-0476EDDFC297}"/>
              </a:ext>
            </a:extLst>
          </p:cNvPr>
          <p:cNvSpPr/>
          <p:nvPr/>
        </p:nvSpPr>
        <p:spPr>
          <a:xfrm>
            <a:off x="9913595" y="3332305"/>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16C0DF1-9A7B-4438-9DAA-7B8C5DAD73A9}"/>
              </a:ext>
            </a:extLst>
          </p:cNvPr>
          <p:cNvSpPr/>
          <p:nvPr/>
        </p:nvSpPr>
        <p:spPr>
          <a:xfrm>
            <a:off x="9904803" y="3272447"/>
            <a:ext cx="45719" cy="457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Down 97">
            <a:extLst>
              <a:ext uri="{FF2B5EF4-FFF2-40B4-BE49-F238E27FC236}">
                <a16:creationId xmlns:a16="http://schemas.microsoft.com/office/drawing/2014/main" id="{9661BB43-E6E7-4999-9799-F08E19D6C9C9}"/>
              </a:ext>
            </a:extLst>
          </p:cNvPr>
          <p:cNvSpPr/>
          <p:nvPr/>
        </p:nvSpPr>
        <p:spPr>
          <a:xfrm rot="1997220">
            <a:off x="9028650" y="1350953"/>
            <a:ext cx="452335" cy="90324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Legacy P</a:t>
            </a:r>
          </a:p>
        </p:txBody>
      </p:sp>
      <p:sp>
        <p:nvSpPr>
          <p:cNvPr id="100" name="Arrow: Down 99">
            <a:extLst>
              <a:ext uri="{FF2B5EF4-FFF2-40B4-BE49-F238E27FC236}">
                <a16:creationId xmlns:a16="http://schemas.microsoft.com/office/drawing/2014/main" id="{D89D4F53-010B-4FB2-94BA-AD3466AF3111}"/>
              </a:ext>
            </a:extLst>
          </p:cNvPr>
          <p:cNvSpPr/>
          <p:nvPr/>
        </p:nvSpPr>
        <p:spPr>
          <a:xfrm rot="1997220">
            <a:off x="9395665" y="2704007"/>
            <a:ext cx="452335" cy="90324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Legacy P</a:t>
            </a:r>
          </a:p>
        </p:txBody>
      </p:sp>
      <p:sp>
        <p:nvSpPr>
          <p:cNvPr id="99" name="Arrow: Right 98">
            <a:extLst>
              <a:ext uri="{FF2B5EF4-FFF2-40B4-BE49-F238E27FC236}">
                <a16:creationId xmlns:a16="http://schemas.microsoft.com/office/drawing/2014/main" id="{89E8C35E-2EA7-413D-9822-0A0BCAC04363}"/>
              </a:ext>
            </a:extLst>
          </p:cNvPr>
          <p:cNvSpPr/>
          <p:nvPr/>
        </p:nvSpPr>
        <p:spPr>
          <a:xfrm rot="19426545">
            <a:off x="6189037" y="4305712"/>
            <a:ext cx="1803942" cy="662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Marine</a:t>
            </a:r>
          </a:p>
        </p:txBody>
      </p:sp>
    </p:spTree>
    <p:extLst>
      <p:ext uri="{BB962C8B-B14F-4D97-AF65-F5344CB8AC3E}">
        <p14:creationId xmlns:p14="http://schemas.microsoft.com/office/powerpoint/2010/main" val="295262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4810</TotalTime>
  <Words>1264</Words>
  <Application>Microsoft Office PowerPoint</Application>
  <PresentationFormat>Widescreen</PresentationFormat>
  <Paragraphs>323</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G Rugge</dc:creator>
  <cp:lastModifiedBy>Evelyn Gaiser</cp:lastModifiedBy>
  <cp:revision>58</cp:revision>
  <dcterms:created xsi:type="dcterms:W3CDTF">2020-10-15T18:30:55Z</dcterms:created>
  <dcterms:modified xsi:type="dcterms:W3CDTF">2022-02-28T16:39:15Z</dcterms:modified>
</cp:coreProperties>
</file>